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</p:sldIdLst>
  <p:sldSz cy="8229600" cx="14630400"/>
  <p:notesSz cx="8229600" cy="14630400"/>
  <p:embeddedFontLst>
    <p:embeddedFont>
      <p:font typeface="Montserrat"/>
      <p:regular r:id="rId37"/>
      <p:bold r:id="rId38"/>
      <p:italic r:id="rId39"/>
      <p:boldItalic r:id="rId40"/>
    </p:embeddedFont>
    <p:embeddedFont>
      <p:font typeface="Poppins"/>
      <p:regular r:id="rId41"/>
      <p:bold r:id="rId42"/>
      <p:italic r:id="rId43"/>
      <p:boldItalic r:id="rId44"/>
    </p:embeddedFont>
    <p:embeddedFont>
      <p:font typeface="Nobile"/>
      <p:regular r:id="rId45"/>
      <p:bold r:id="rId46"/>
      <p:italic r:id="rId47"/>
      <p:boldItalic r:id="rId48"/>
    </p:embeddedFont>
    <p:embeddedFont>
      <p:font typeface="Didact Gothic"/>
      <p:regular r:id="rId49"/>
    </p:embeddedFont>
    <p:embeddedFont>
      <p:font typeface="Fraunces ExtraBold"/>
      <p:bold r:id="rId50"/>
      <p:boldItalic r:id="rId51"/>
    </p:embeddedFont>
    <p:embeddedFont>
      <p:font typeface="Archivo Black"/>
      <p:regular r:id="rId5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53" roundtripDataSignature="AMtx7mgUcvnqIN80YwRtpEvkI5ppzANvZ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-boldItalic.fntdata"/><Relationship Id="rId42" Type="http://schemas.openxmlformats.org/officeDocument/2006/relationships/font" Target="fonts/Poppins-bold.fntdata"/><Relationship Id="rId41" Type="http://schemas.openxmlformats.org/officeDocument/2006/relationships/font" Target="fonts/Poppins-regular.fntdata"/><Relationship Id="rId44" Type="http://schemas.openxmlformats.org/officeDocument/2006/relationships/font" Target="fonts/Poppins-boldItalic.fntdata"/><Relationship Id="rId43" Type="http://schemas.openxmlformats.org/officeDocument/2006/relationships/font" Target="fonts/Poppins-italic.fntdata"/><Relationship Id="rId46" Type="http://schemas.openxmlformats.org/officeDocument/2006/relationships/font" Target="fonts/Nobile-bold.fntdata"/><Relationship Id="rId45" Type="http://schemas.openxmlformats.org/officeDocument/2006/relationships/font" Target="fonts/Nobile-regular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font" Target="fonts/Nobile-boldItalic.fntdata"/><Relationship Id="rId47" Type="http://schemas.openxmlformats.org/officeDocument/2006/relationships/font" Target="fonts/Nobile-italic.fntdata"/><Relationship Id="rId49" Type="http://schemas.openxmlformats.org/officeDocument/2006/relationships/font" Target="fonts/DidactGothic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font" Target="fonts/Montserrat-regular.fntdata"/><Relationship Id="rId36" Type="http://schemas.openxmlformats.org/officeDocument/2006/relationships/slide" Target="slides/slide32.xml"/><Relationship Id="rId39" Type="http://schemas.openxmlformats.org/officeDocument/2006/relationships/font" Target="fonts/Montserrat-italic.fntdata"/><Relationship Id="rId38" Type="http://schemas.openxmlformats.org/officeDocument/2006/relationships/font" Target="fonts/Montserrat-bold.fntdata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font" Target="fonts/FrauncesExtraBold-boldItalic.fntdata"/><Relationship Id="rId50" Type="http://schemas.openxmlformats.org/officeDocument/2006/relationships/font" Target="fonts/FrauncesExtraBold-bold.fntdata"/><Relationship Id="rId53" Type="http://customschemas.google.com/relationships/presentationmetadata" Target="metadata"/><Relationship Id="rId52" Type="http://schemas.openxmlformats.org/officeDocument/2006/relationships/font" Target="fonts/ArchivoBlack-regular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0c62eaf3e7_0_282:notes"/>
          <p:cNvSpPr/>
          <p:nvPr>
            <p:ph idx="2" type="sldImg"/>
          </p:nvPr>
        </p:nvSpPr>
        <p:spPr>
          <a:xfrm>
            <a:off x="457560" y="1097280"/>
            <a:ext cx="7315200" cy="54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5" name="Google Shape;125;g30c62eaf3e7_0_282:notes"/>
          <p:cNvSpPr txBox="1"/>
          <p:nvPr>
            <p:ph idx="1" type="body"/>
          </p:nvPr>
        </p:nvSpPr>
        <p:spPr>
          <a:xfrm>
            <a:off x="822960" y="6949440"/>
            <a:ext cx="6583800" cy="65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3" name="Google Shape;263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4" name="Google Shape;264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30c62eaf3e7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9" name="Google Shape;279;g30c62eaf3e7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0" name="Google Shape;280;g30c62eaf3e7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30c62eaf3e7_0_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6" name="Google Shape;286;g30c62eaf3e7_0_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7" name="Google Shape;287;g30c62eaf3e7_0_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30c62eaf3e7_0_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9" name="Google Shape;299;g30c62eaf3e7_0_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0" name="Google Shape;300;g30c62eaf3e7_0_1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30c62eaf3e7_0_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4" name="Google Shape;314;g30c62eaf3e7_0_3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5" name="Google Shape;315;g30c62eaf3e7_0_3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30c62eaf3e7_0_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7" name="Google Shape;327;g30c62eaf3e7_0_4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8" name="Google Shape;328;g30c62eaf3e7_0_4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30c62eaf3e7_0_5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1" name="Google Shape;341;g30c62eaf3e7_0_5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42" name="Google Shape;342;g30c62eaf3e7_0_5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30c62eaf3e7_0_6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6" name="Google Shape;356;g30c62eaf3e7_0_6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57" name="Google Shape;357;g30c62eaf3e7_0_6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30c62eaf3e7_0_8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8" name="Google Shape;378;g30c62eaf3e7_0_8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79" name="Google Shape;379;g30c62eaf3e7_0_8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30c62eaf3e7_0_1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3" name="Google Shape;393;g30c62eaf3e7_0_13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94" name="Google Shape;394;g30c62eaf3e7_0_13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30c62eaf3e7_0_18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3" name="Google Shape;133;g30c62eaf3e7_0_182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4" name="Google Shape;134;g30c62eaf3e7_0_182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30c62eaf3e7_0_15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0" name="Google Shape;410;g30c62eaf3e7_0_15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11" name="Google Shape;411;g30c62eaf3e7_0_15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30c62eaf3e7_0_16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9" name="Google Shape;429;g30c62eaf3e7_0_16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30" name="Google Shape;430;g30c62eaf3e7_0_16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30c62eaf3e7_0_18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5" name="Google Shape;445;g30c62eaf3e7_0_18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46" name="Google Shape;446;g30c62eaf3e7_0_18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30c62eaf3e7_0_19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0" name="Google Shape;460;g30c62eaf3e7_0_19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61" name="Google Shape;461;g30c62eaf3e7_0_19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30c62eaf3e7_0_2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4" name="Google Shape;484;g30c62eaf3e7_0_22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85" name="Google Shape;485;g30c62eaf3e7_0_22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30c62eaf3e7_0_2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9" name="Google Shape;499;g30c62eaf3e7_0_23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00" name="Google Shape;500;g30c62eaf3e7_0_23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30c6fe85c0b_1_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5" name="Google Shape;515;g30c6fe85c0b_1_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16" name="Google Shape;516;g30c6fe85c0b_1_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30c6fe85c0b_1_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2" name="Google Shape;522;g30c6fe85c0b_1_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23" name="Google Shape;523;g30c6fe85c0b_1_1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30c6fe85c0b_1_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7" name="Google Shape;537;g30c6fe85c0b_1_1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38" name="Google Shape;538;g30c6fe85c0b_1_1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30c6fe85c0b_1_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4" name="Google Shape;554;g30c6fe85c0b_1_2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55" name="Google Shape;555;g30c6fe85c0b_1_2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0" name="Google Shape;150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1" name="Google Shape;151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30c6fe85c0b_1_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2" name="Google Shape;572;g30c6fe85c0b_1_3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73" name="Google Shape;573;g30c6fe85c0b_1_3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30c6fe85c0b_1_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8" name="Google Shape;588;g30c6fe85c0b_1_4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89" name="Google Shape;589;g30c6fe85c0b_1_4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30c62eaf3e7_0_35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5" name="Google Shape;605;g30c62eaf3e7_0_35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06" name="Google Shape;606;g30c62eaf3e7_0_35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3" name="Google Shape;163;p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4" name="Google Shape;164;p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2" name="Google Shape;182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3" name="Google Shape;183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30c62eaf3e7_0_3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4" name="Google Shape;194;g30c62eaf3e7_0_33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5" name="Google Shape;195;g30c62eaf3e7_0_33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30c62eaf3e7_0_185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4" name="Google Shape;204;g30c62eaf3e7_0_185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5" name="Google Shape;205;g30c62eaf3e7_0_185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4" name="Google Shape;224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5" name="Google Shape;225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7" name="Google Shape;247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8" name="Google Shape;248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g30c62eaf3e7_0_333"/>
          <p:cNvSpPr txBox="1"/>
          <p:nvPr>
            <p:ph type="title"/>
          </p:nvPr>
        </p:nvSpPr>
        <p:spPr>
          <a:xfrm>
            <a:off x="498720" y="712040"/>
            <a:ext cx="13632900" cy="91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46275" lIns="146275" spcFirstLastPara="1" rIns="146275" wrap="square" tIns="146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g30c62eaf3e7_0_333"/>
          <p:cNvSpPr txBox="1"/>
          <p:nvPr>
            <p:ph idx="12" type="sldNum"/>
          </p:nvPr>
        </p:nvSpPr>
        <p:spPr>
          <a:xfrm>
            <a:off x="13555933" y="7461147"/>
            <a:ext cx="877800" cy="62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46275" lIns="146275" spcFirstLastPara="1" rIns="146275" wrap="square" tIns="1462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x boxes">
  <p:cSld name="CUSTOM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oogle Shape;47;g30c62eaf3e7_0_1745"/>
          <p:cNvGrpSpPr/>
          <p:nvPr/>
        </p:nvGrpSpPr>
        <p:grpSpPr>
          <a:xfrm flipH="1" rot="5400000">
            <a:off x="13422388" y="3660845"/>
            <a:ext cx="1647299" cy="768737"/>
            <a:chOff x="7673633" y="189975"/>
            <a:chExt cx="1525418" cy="750573"/>
          </a:xfrm>
        </p:grpSpPr>
        <p:sp>
          <p:nvSpPr>
            <p:cNvPr id="48" name="Google Shape;48;g30c62eaf3e7_0_1745"/>
            <p:cNvSpPr/>
            <p:nvPr/>
          </p:nvSpPr>
          <p:spPr>
            <a:xfrm>
              <a:off x="7673633" y="189975"/>
              <a:ext cx="1525417" cy="750572"/>
            </a:xfrm>
            <a:custGeom>
              <a:rect b="b" l="l" r="r" t="t"/>
              <a:pathLst>
                <a:path extrusionOk="0" h="383434" w="779268">
                  <a:moveTo>
                    <a:pt x="0" y="0"/>
                  </a:moveTo>
                  <a:cubicBezTo>
                    <a:pt x="3607" y="212268"/>
                    <a:pt x="176381" y="383434"/>
                    <a:pt x="389514" y="383434"/>
                  </a:cubicBezTo>
                  <a:cubicBezTo>
                    <a:pt x="602648" y="383434"/>
                    <a:pt x="775665" y="212268"/>
                    <a:pt x="779268" y="0"/>
                  </a:cubicBezTo>
                  <a:lnTo>
                    <a:pt x="581275" y="0"/>
                  </a:lnTo>
                  <a:cubicBezTo>
                    <a:pt x="577672" y="103057"/>
                    <a:pt x="493430" y="185708"/>
                    <a:pt x="389514" y="185708"/>
                  </a:cubicBezTo>
                  <a:cubicBezTo>
                    <a:pt x="285559" y="185708"/>
                    <a:pt x="201439" y="103057"/>
                    <a:pt x="19783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54850" lIns="109700" spcFirstLastPara="1" rIns="109700" wrap="square" tIns="54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t/>
              </a:r>
              <a:endPara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9" name="Google Shape;49;g30c62eaf3e7_0_1745"/>
            <p:cNvPicPr preferRelativeResize="0"/>
            <p:nvPr/>
          </p:nvPicPr>
          <p:blipFill rotWithShape="1">
            <a:blip r:embed="rId2">
              <a:alphaModFix amt="20000"/>
            </a:blip>
            <a:srcRect b="62913" l="3005" r="86103" t="24601"/>
            <a:stretch/>
          </p:blipFill>
          <p:spPr>
            <a:xfrm rot="5400000">
              <a:off x="8061055" y="-197447"/>
              <a:ext cx="750572" cy="1525417"/>
            </a:xfrm>
            <a:custGeom>
              <a:rect b="b" l="l" r="r" t="t"/>
              <a:pathLst>
                <a:path extrusionOk="0" h="1525417" w="750572">
                  <a:moveTo>
                    <a:pt x="0" y="1525417"/>
                  </a:moveTo>
                  <a:lnTo>
                    <a:pt x="0" y="1138153"/>
                  </a:lnTo>
                  <a:cubicBezTo>
                    <a:pt x="201734" y="1131100"/>
                    <a:pt x="363524" y="966436"/>
                    <a:pt x="363524" y="762943"/>
                  </a:cubicBezTo>
                  <a:cubicBezTo>
                    <a:pt x="363524" y="559528"/>
                    <a:pt x="201734" y="394624"/>
                    <a:pt x="0" y="387571"/>
                  </a:cubicBezTo>
                  <a:lnTo>
                    <a:pt x="0" y="0"/>
                  </a:lnTo>
                  <a:cubicBezTo>
                    <a:pt x="415515" y="7053"/>
                    <a:pt x="750572" y="345734"/>
                    <a:pt x="750572" y="762943"/>
                  </a:cubicBezTo>
                  <a:cubicBezTo>
                    <a:pt x="750572" y="1180151"/>
                    <a:pt x="415515" y="1518357"/>
                    <a:pt x="0" y="1525417"/>
                  </a:cubicBezTo>
                  <a:close/>
                </a:path>
              </a:pathLst>
            </a:custGeom>
            <a:noFill/>
            <a:ln>
              <a:noFill/>
            </a:ln>
          </p:spPr>
        </p:pic>
      </p:grpSp>
      <p:grpSp>
        <p:nvGrpSpPr>
          <p:cNvPr id="50" name="Google Shape;50;g30c62eaf3e7_0_1745"/>
          <p:cNvGrpSpPr/>
          <p:nvPr/>
        </p:nvGrpSpPr>
        <p:grpSpPr>
          <a:xfrm>
            <a:off x="11244002" y="7782678"/>
            <a:ext cx="2062715" cy="446933"/>
            <a:chOff x="8300303" y="6093240"/>
            <a:chExt cx="1718929" cy="372445"/>
          </a:xfrm>
        </p:grpSpPr>
        <p:grpSp>
          <p:nvGrpSpPr>
            <p:cNvPr id="51" name="Google Shape;51;g30c62eaf3e7_0_1745"/>
            <p:cNvGrpSpPr/>
            <p:nvPr/>
          </p:nvGrpSpPr>
          <p:grpSpPr>
            <a:xfrm>
              <a:off x="8300303" y="6093240"/>
              <a:ext cx="1718927" cy="372442"/>
              <a:chOff x="3290595" y="3170847"/>
              <a:chExt cx="878932" cy="190439"/>
            </a:xfrm>
          </p:grpSpPr>
          <p:sp>
            <p:nvSpPr>
              <p:cNvPr id="52" name="Google Shape;52;g30c62eaf3e7_0_1745"/>
              <p:cNvSpPr/>
              <p:nvPr/>
            </p:nvSpPr>
            <p:spPr>
              <a:xfrm>
                <a:off x="3290595" y="3170847"/>
                <a:ext cx="231204" cy="190439"/>
              </a:xfrm>
              <a:custGeom>
                <a:rect b="b" l="l" r="r" t="t"/>
                <a:pathLst>
                  <a:path extrusionOk="0" h="190439" w="231204">
                    <a:moveTo>
                      <a:pt x="128435" y="0"/>
                    </a:moveTo>
                    <a:lnTo>
                      <a:pt x="231204" y="0"/>
                    </a:lnTo>
                    <a:lnTo>
                      <a:pt x="102770" y="190440"/>
                    </a:lnTo>
                    <a:lnTo>
                      <a:pt x="0" y="190440"/>
                    </a:lnTo>
                    <a:lnTo>
                      <a:pt x="12843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54850" lIns="109700" spcFirstLastPara="1" rIns="109700" wrap="square" tIns="548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1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" name="Google Shape;53;g30c62eaf3e7_0_1745"/>
              <p:cNvSpPr/>
              <p:nvPr/>
            </p:nvSpPr>
            <p:spPr>
              <a:xfrm>
                <a:off x="3506498" y="3170847"/>
                <a:ext cx="231204" cy="190439"/>
              </a:xfrm>
              <a:custGeom>
                <a:rect b="b" l="l" r="r" t="t"/>
                <a:pathLst>
                  <a:path extrusionOk="0" h="190439" w="231204">
                    <a:moveTo>
                      <a:pt x="128435" y="0"/>
                    </a:moveTo>
                    <a:lnTo>
                      <a:pt x="231205" y="0"/>
                    </a:lnTo>
                    <a:lnTo>
                      <a:pt x="102770" y="190440"/>
                    </a:lnTo>
                    <a:lnTo>
                      <a:pt x="0" y="190440"/>
                    </a:lnTo>
                    <a:lnTo>
                      <a:pt x="12843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54850" lIns="109700" spcFirstLastPara="1" rIns="109700" wrap="square" tIns="548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1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" name="Google Shape;54;g30c62eaf3e7_0_1745"/>
              <p:cNvSpPr/>
              <p:nvPr/>
            </p:nvSpPr>
            <p:spPr>
              <a:xfrm>
                <a:off x="3722404" y="3170847"/>
                <a:ext cx="231204" cy="190439"/>
              </a:xfrm>
              <a:custGeom>
                <a:rect b="b" l="l" r="r" t="t"/>
                <a:pathLst>
                  <a:path extrusionOk="0" h="190439" w="231204">
                    <a:moveTo>
                      <a:pt x="128435" y="0"/>
                    </a:moveTo>
                    <a:lnTo>
                      <a:pt x="231204" y="0"/>
                    </a:lnTo>
                    <a:lnTo>
                      <a:pt x="102770" y="190440"/>
                    </a:lnTo>
                    <a:lnTo>
                      <a:pt x="0" y="190440"/>
                    </a:lnTo>
                    <a:lnTo>
                      <a:pt x="12843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54850" lIns="109700" spcFirstLastPara="1" rIns="109700" wrap="square" tIns="548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1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" name="Google Shape;55;g30c62eaf3e7_0_1745"/>
              <p:cNvSpPr/>
              <p:nvPr/>
            </p:nvSpPr>
            <p:spPr>
              <a:xfrm>
                <a:off x="3938311" y="3170847"/>
                <a:ext cx="231216" cy="190439"/>
              </a:xfrm>
              <a:custGeom>
                <a:rect b="b" l="l" r="r" t="t"/>
                <a:pathLst>
                  <a:path extrusionOk="0" h="190439" w="231216">
                    <a:moveTo>
                      <a:pt x="128435" y="0"/>
                    </a:moveTo>
                    <a:lnTo>
                      <a:pt x="231217" y="0"/>
                    </a:lnTo>
                    <a:lnTo>
                      <a:pt x="102766" y="190440"/>
                    </a:lnTo>
                    <a:lnTo>
                      <a:pt x="0" y="190440"/>
                    </a:lnTo>
                    <a:lnTo>
                      <a:pt x="12843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54850" lIns="109700" spcFirstLastPara="1" rIns="109700" wrap="square" tIns="548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1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56" name="Google Shape;56;g30c62eaf3e7_0_1745"/>
            <p:cNvPicPr preferRelativeResize="0"/>
            <p:nvPr/>
          </p:nvPicPr>
          <p:blipFill rotWithShape="1">
            <a:blip r:embed="rId2">
              <a:alphaModFix amt="20000"/>
            </a:blip>
            <a:srcRect b="68041" l="88653" r="5941" t="17890"/>
            <a:stretch/>
          </p:blipFill>
          <p:spPr>
            <a:xfrm rot="5400000">
              <a:off x="8973545" y="5419998"/>
              <a:ext cx="372444" cy="1718929"/>
            </a:xfrm>
            <a:custGeom>
              <a:rect b="b" l="l" r="r" t="t"/>
              <a:pathLst>
                <a:path extrusionOk="0" h="1718929" w="372444">
                  <a:moveTo>
                    <a:pt x="0" y="201011"/>
                  </a:moveTo>
                  <a:lnTo>
                    <a:pt x="0" y="0"/>
                  </a:lnTo>
                  <a:lnTo>
                    <a:pt x="372444" y="251212"/>
                  </a:lnTo>
                  <a:lnTo>
                    <a:pt x="372444" y="452191"/>
                  </a:lnTo>
                  <a:close/>
                  <a:moveTo>
                    <a:pt x="0" y="623259"/>
                  </a:moveTo>
                  <a:lnTo>
                    <a:pt x="0" y="422274"/>
                  </a:lnTo>
                  <a:lnTo>
                    <a:pt x="372444" y="673453"/>
                  </a:lnTo>
                  <a:lnTo>
                    <a:pt x="372444" y="874440"/>
                  </a:lnTo>
                  <a:close/>
                  <a:moveTo>
                    <a:pt x="0" y="1045507"/>
                  </a:moveTo>
                  <a:lnTo>
                    <a:pt x="0" y="844520"/>
                  </a:lnTo>
                  <a:lnTo>
                    <a:pt x="372444" y="1095701"/>
                  </a:lnTo>
                  <a:lnTo>
                    <a:pt x="372444" y="1296688"/>
                  </a:lnTo>
                  <a:close/>
                  <a:moveTo>
                    <a:pt x="0" y="1467748"/>
                  </a:moveTo>
                  <a:lnTo>
                    <a:pt x="0" y="1266763"/>
                  </a:lnTo>
                  <a:lnTo>
                    <a:pt x="372444" y="1517942"/>
                  </a:lnTo>
                  <a:lnTo>
                    <a:pt x="372444" y="1718929"/>
                  </a:lnTo>
                  <a:close/>
                </a:path>
              </a:pathLst>
            </a:custGeom>
            <a:noFill/>
            <a:ln>
              <a:noFill/>
            </a:ln>
          </p:spPr>
        </p:pic>
      </p:grpSp>
      <p:grpSp>
        <p:nvGrpSpPr>
          <p:cNvPr id="57" name="Google Shape;57;g30c62eaf3e7_0_1745"/>
          <p:cNvGrpSpPr/>
          <p:nvPr/>
        </p:nvGrpSpPr>
        <p:grpSpPr>
          <a:xfrm rot="-5400000">
            <a:off x="-439272" y="5491145"/>
            <a:ext cx="1647299" cy="768737"/>
            <a:chOff x="7673633" y="189975"/>
            <a:chExt cx="1525418" cy="750573"/>
          </a:xfrm>
        </p:grpSpPr>
        <p:sp>
          <p:nvSpPr>
            <p:cNvPr id="58" name="Google Shape;58;g30c62eaf3e7_0_1745"/>
            <p:cNvSpPr/>
            <p:nvPr/>
          </p:nvSpPr>
          <p:spPr>
            <a:xfrm>
              <a:off x="7673633" y="189975"/>
              <a:ext cx="1525417" cy="750572"/>
            </a:xfrm>
            <a:custGeom>
              <a:rect b="b" l="l" r="r" t="t"/>
              <a:pathLst>
                <a:path extrusionOk="0" h="383434" w="779268">
                  <a:moveTo>
                    <a:pt x="0" y="0"/>
                  </a:moveTo>
                  <a:cubicBezTo>
                    <a:pt x="3607" y="212268"/>
                    <a:pt x="176381" y="383434"/>
                    <a:pt x="389514" y="383434"/>
                  </a:cubicBezTo>
                  <a:cubicBezTo>
                    <a:pt x="602648" y="383434"/>
                    <a:pt x="775665" y="212268"/>
                    <a:pt x="779268" y="0"/>
                  </a:cubicBezTo>
                  <a:lnTo>
                    <a:pt x="581275" y="0"/>
                  </a:lnTo>
                  <a:cubicBezTo>
                    <a:pt x="577672" y="103057"/>
                    <a:pt x="493430" y="185708"/>
                    <a:pt x="389514" y="185708"/>
                  </a:cubicBezTo>
                  <a:cubicBezTo>
                    <a:pt x="285559" y="185708"/>
                    <a:pt x="201439" y="103057"/>
                    <a:pt x="19783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54850" lIns="109700" spcFirstLastPara="1" rIns="109700" wrap="square" tIns="54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t/>
              </a:r>
              <a:endPara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9" name="Google Shape;59;g30c62eaf3e7_0_1745"/>
            <p:cNvPicPr preferRelativeResize="0"/>
            <p:nvPr/>
          </p:nvPicPr>
          <p:blipFill rotWithShape="1">
            <a:blip r:embed="rId2">
              <a:alphaModFix amt="20000"/>
            </a:blip>
            <a:srcRect b="62913" l="3005" r="86103" t="24601"/>
            <a:stretch/>
          </p:blipFill>
          <p:spPr>
            <a:xfrm rot="5400000">
              <a:off x="8061055" y="-197447"/>
              <a:ext cx="750572" cy="1525417"/>
            </a:xfrm>
            <a:custGeom>
              <a:rect b="b" l="l" r="r" t="t"/>
              <a:pathLst>
                <a:path extrusionOk="0" h="1525417" w="750572">
                  <a:moveTo>
                    <a:pt x="0" y="1525417"/>
                  </a:moveTo>
                  <a:lnTo>
                    <a:pt x="0" y="1138153"/>
                  </a:lnTo>
                  <a:cubicBezTo>
                    <a:pt x="201734" y="1131100"/>
                    <a:pt x="363524" y="966436"/>
                    <a:pt x="363524" y="762943"/>
                  </a:cubicBezTo>
                  <a:cubicBezTo>
                    <a:pt x="363524" y="559528"/>
                    <a:pt x="201734" y="394624"/>
                    <a:pt x="0" y="387571"/>
                  </a:cubicBezTo>
                  <a:lnTo>
                    <a:pt x="0" y="0"/>
                  </a:lnTo>
                  <a:cubicBezTo>
                    <a:pt x="415515" y="7053"/>
                    <a:pt x="750572" y="345734"/>
                    <a:pt x="750572" y="762943"/>
                  </a:cubicBezTo>
                  <a:cubicBezTo>
                    <a:pt x="750572" y="1180151"/>
                    <a:pt x="415515" y="1518357"/>
                    <a:pt x="0" y="1525417"/>
                  </a:cubicBezTo>
                  <a:close/>
                </a:path>
              </a:pathLst>
            </a:custGeom>
            <a:noFill/>
            <a:ln>
              <a:noFill/>
            </a:ln>
          </p:spPr>
        </p:pic>
      </p:grpSp>
      <p:grpSp>
        <p:nvGrpSpPr>
          <p:cNvPr id="60" name="Google Shape;60;g30c62eaf3e7_0_1745"/>
          <p:cNvGrpSpPr/>
          <p:nvPr/>
        </p:nvGrpSpPr>
        <p:grpSpPr>
          <a:xfrm>
            <a:off x="-123" y="881186"/>
            <a:ext cx="3275279" cy="3233487"/>
            <a:chOff x="3161217" y="1970080"/>
            <a:chExt cx="1395636" cy="1377828"/>
          </a:xfrm>
        </p:grpSpPr>
        <p:sp>
          <p:nvSpPr>
            <p:cNvPr id="61" name="Google Shape;61;g30c62eaf3e7_0_1745"/>
            <p:cNvSpPr/>
            <p:nvPr/>
          </p:nvSpPr>
          <p:spPr>
            <a:xfrm>
              <a:off x="4493701" y="1970080"/>
              <a:ext cx="53354" cy="53370"/>
            </a:xfrm>
            <a:custGeom>
              <a:rect b="b" l="l" r="r" t="t"/>
              <a:pathLst>
                <a:path extrusionOk="0" h="53370" w="53354">
                  <a:moveTo>
                    <a:pt x="53355" y="26685"/>
                  </a:moveTo>
                  <a:cubicBezTo>
                    <a:pt x="53355" y="41424"/>
                    <a:pt x="41413" y="53370"/>
                    <a:pt x="26678" y="53370"/>
                  </a:cubicBezTo>
                  <a:cubicBezTo>
                    <a:pt x="11942" y="53370"/>
                    <a:pt x="0" y="41424"/>
                    <a:pt x="0" y="26685"/>
                  </a:cubicBezTo>
                  <a:cubicBezTo>
                    <a:pt x="0" y="11946"/>
                    <a:pt x="11942" y="0"/>
                    <a:pt x="26678" y="0"/>
                  </a:cubicBezTo>
                  <a:cubicBezTo>
                    <a:pt x="41413" y="0"/>
                    <a:pt x="53355" y="11946"/>
                    <a:pt x="53355" y="2668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54850" lIns="109700" spcFirstLastPara="1" rIns="109700" wrap="square" tIns="54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t/>
              </a:r>
              <a:endPara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62;g30c62eaf3e7_0_1745"/>
            <p:cNvSpPr/>
            <p:nvPr/>
          </p:nvSpPr>
          <p:spPr>
            <a:xfrm>
              <a:off x="4271621" y="1970080"/>
              <a:ext cx="53354" cy="53370"/>
            </a:xfrm>
            <a:custGeom>
              <a:rect b="b" l="l" r="r" t="t"/>
              <a:pathLst>
                <a:path extrusionOk="0" h="53370" w="53354">
                  <a:moveTo>
                    <a:pt x="53355" y="26685"/>
                  </a:moveTo>
                  <a:cubicBezTo>
                    <a:pt x="53355" y="41424"/>
                    <a:pt x="41412" y="53370"/>
                    <a:pt x="26678" y="53370"/>
                  </a:cubicBezTo>
                  <a:cubicBezTo>
                    <a:pt x="11942" y="53370"/>
                    <a:pt x="0" y="41424"/>
                    <a:pt x="0" y="26685"/>
                  </a:cubicBezTo>
                  <a:cubicBezTo>
                    <a:pt x="0" y="11946"/>
                    <a:pt x="11942" y="0"/>
                    <a:pt x="26678" y="0"/>
                  </a:cubicBezTo>
                  <a:cubicBezTo>
                    <a:pt x="41412" y="0"/>
                    <a:pt x="53355" y="11946"/>
                    <a:pt x="53355" y="2668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54850" lIns="109700" spcFirstLastPara="1" rIns="109700" wrap="square" tIns="54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t/>
              </a:r>
              <a:endPara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63;g30c62eaf3e7_0_1745"/>
            <p:cNvSpPr/>
            <p:nvPr/>
          </p:nvSpPr>
          <p:spPr>
            <a:xfrm>
              <a:off x="4049541" y="1970080"/>
              <a:ext cx="53354" cy="53370"/>
            </a:xfrm>
            <a:custGeom>
              <a:rect b="b" l="l" r="r" t="t"/>
              <a:pathLst>
                <a:path extrusionOk="0" h="53370" w="53354">
                  <a:moveTo>
                    <a:pt x="53355" y="26685"/>
                  </a:moveTo>
                  <a:cubicBezTo>
                    <a:pt x="53355" y="41424"/>
                    <a:pt x="41412" y="53370"/>
                    <a:pt x="26677" y="53370"/>
                  </a:cubicBezTo>
                  <a:cubicBezTo>
                    <a:pt x="11942" y="53370"/>
                    <a:pt x="0" y="41424"/>
                    <a:pt x="0" y="26685"/>
                  </a:cubicBezTo>
                  <a:cubicBezTo>
                    <a:pt x="0" y="11946"/>
                    <a:pt x="11942" y="0"/>
                    <a:pt x="26677" y="0"/>
                  </a:cubicBezTo>
                  <a:cubicBezTo>
                    <a:pt x="41412" y="0"/>
                    <a:pt x="53355" y="11946"/>
                    <a:pt x="53355" y="2668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54850" lIns="109700" spcFirstLastPara="1" rIns="109700" wrap="square" tIns="54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t/>
              </a:r>
              <a:endPara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64;g30c62eaf3e7_0_1745"/>
            <p:cNvSpPr/>
            <p:nvPr/>
          </p:nvSpPr>
          <p:spPr>
            <a:xfrm>
              <a:off x="3827449" y="1970080"/>
              <a:ext cx="53370" cy="53370"/>
            </a:xfrm>
            <a:custGeom>
              <a:rect b="b" l="l" r="r" t="t"/>
              <a:pathLst>
                <a:path extrusionOk="0" h="53370" w="53370">
                  <a:moveTo>
                    <a:pt x="53371" y="26685"/>
                  </a:moveTo>
                  <a:cubicBezTo>
                    <a:pt x="53371" y="41424"/>
                    <a:pt x="41424" y="53370"/>
                    <a:pt x="26685" y="53370"/>
                  </a:cubicBezTo>
                  <a:cubicBezTo>
                    <a:pt x="11946" y="53370"/>
                    <a:pt x="0" y="41424"/>
                    <a:pt x="0" y="26685"/>
                  </a:cubicBezTo>
                  <a:cubicBezTo>
                    <a:pt x="0" y="11946"/>
                    <a:pt x="11946" y="0"/>
                    <a:pt x="26685" y="0"/>
                  </a:cubicBezTo>
                  <a:cubicBezTo>
                    <a:pt x="41424" y="0"/>
                    <a:pt x="53371" y="11946"/>
                    <a:pt x="53371" y="2668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54850" lIns="109700" spcFirstLastPara="1" rIns="109700" wrap="square" tIns="54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t/>
              </a:r>
              <a:endPara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65;g30c62eaf3e7_0_1745"/>
            <p:cNvSpPr/>
            <p:nvPr/>
          </p:nvSpPr>
          <p:spPr>
            <a:xfrm>
              <a:off x="3605373" y="1970080"/>
              <a:ext cx="53370" cy="53370"/>
            </a:xfrm>
            <a:custGeom>
              <a:rect b="b" l="l" r="r" t="t"/>
              <a:pathLst>
                <a:path extrusionOk="0" h="53370" w="53370">
                  <a:moveTo>
                    <a:pt x="53371" y="26685"/>
                  </a:moveTo>
                  <a:cubicBezTo>
                    <a:pt x="53371" y="41424"/>
                    <a:pt x="41420" y="53370"/>
                    <a:pt x="26685" y="53370"/>
                  </a:cubicBezTo>
                  <a:cubicBezTo>
                    <a:pt x="11946" y="53370"/>
                    <a:pt x="0" y="41424"/>
                    <a:pt x="0" y="26685"/>
                  </a:cubicBezTo>
                  <a:cubicBezTo>
                    <a:pt x="0" y="11946"/>
                    <a:pt x="11946" y="0"/>
                    <a:pt x="26685" y="0"/>
                  </a:cubicBezTo>
                  <a:cubicBezTo>
                    <a:pt x="41420" y="0"/>
                    <a:pt x="53371" y="11946"/>
                    <a:pt x="53371" y="2668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54850" lIns="109700" spcFirstLastPara="1" rIns="109700" wrap="square" tIns="54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t/>
              </a:r>
              <a:endPara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66;g30c62eaf3e7_0_1745"/>
            <p:cNvSpPr/>
            <p:nvPr/>
          </p:nvSpPr>
          <p:spPr>
            <a:xfrm>
              <a:off x="3383297" y="1970080"/>
              <a:ext cx="53366" cy="53370"/>
            </a:xfrm>
            <a:custGeom>
              <a:rect b="b" l="l" r="r" t="t"/>
              <a:pathLst>
                <a:path extrusionOk="0" h="53370" w="53366">
                  <a:moveTo>
                    <a:pt x="53367" y="26685"/>
                  </a:moveTo>
                  <a:cubicBezTo>
                    <a:pt x="53367" y="41424"/>
                    <a:pt x="41420" y="53370"/>
                    <a:pt x="26681" y="53370"/>
                  </a:cubicBezTo>
                  <a:cubicBezTo>
                    <a:pt x="11946" y="53370"/>
                    <a:pt x="0" y="41424"/>
                    <a:pt x="0" y="26685"/>
                  </a:cubicBezTo>
                  <a:cubicBezTo>
                    <a:pt x="0" y="11946"/>
                    <a:pt x="11946" y="0"/>
                    <a:pt x="26681" y="0"/>
                  </a:cubicBezTo>
                  <a:cubicBezTo>
                    <a:pt x="41420" y="0"/>
                    <a:pt x="53367" y="11946"/>
                    <a:pt x="53367" y="2668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54850" lIns="109700" spcFirstLastPara="1" rIns="109700" wrap="square" tIns="54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t/>
              </a:r>
              <a:endPara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67;g30c62eaf3e7_0_1745"/>
            <p:cNvSpPr/>
            <p:nvPr/>
          </p:nvSpPr>
          <p:spPr>
            <a:xfrm>
              <a:off x="3161217" y="1970080"/>
              <a:ext cx="53370" cy="53370"/>
            </a:xfrm>
            <a:custGeom>
              <a:rect b="b" l="l" r="r" t="t"/>
              <a:pathLst>
                <a:path extrusionOk="0" h="53370" w="53370">
                  <a:moveTo>
                    <a:pt x="53371" y="26685"/>
                  </a:moveTo>
                  <a:cubicBezTo>
                    <a:pt x="53371" y="41424"/>
                    <a:pt x="41425" y="53370"/>
                    <a:pt x="26685" y="53370"/>
                  </a:cubicBezTo>
                  <a:cubicBezTo>
                    <a:pt x="11946" y="53370"/>
                    <a:pt x="0" y="41424"/>
                    <a:pt x="0" y="26685"/>
                  </a:cubicBezTo>
                  <a:cubicBezTo>
                    <a:pt x="0" y="11946"/>
                    <a:pt x="11946" y="0"/>
                    <a:pt x="26685" y="0"/>
                  </a:cubicBezTo>
                  <a:cubicBezTo>
                    <a:pt x="41425" y="0"/>
                    <a:pt x="53371" y="11946"/>
                    <a:pt x="53371" y="2668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54850" lIns="109700" spcFirstLastPara="1" rIns="109700" wrap="square" tIns="54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t/>
              </a:r>
              <a:endPara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68;g30c62eaf3e7_0_1745"/>
            <p:cNvSpPr/>
            <p:nvPr/>
          </p:nvSpPr>
          <p:spPr>
            <a:xfrm>
              <a:off x="3162107" y="3294538"/>
              <a:ext cx="53370" cy="53370"/>
            </a:xfrm>
            <a:custGeom>
              <a:rect b="b" l="l" r="r" t="t"/>
              <a:pathLst>
                <a:path extrusionOk="0" h="53370" w="53370">
                  <a:moveTo>
                    <a:pt x="26685" y="53370"/>
                  </a:moveTo>
                  <a:cubicBezTo>
                    <a:pt x="11946" y="53370"/>
                    <a:pt x="0" y="41424"/>
                    <a:pt x="0" y="26685"/>
                  </a:cubicBezTo>
                  <a:cubicBezTo>
                    <a:pt x="0" y="11950"/>
                    <a:pt x="11946" y="0"/>
                    <a:pt x="26685" y="0"/>
                  </a:cubicBezTo>
                  <a:cubicBezTo>
                    <a:pt x="41420" y="0"/>
                    <a:pt x="53370" y="11950"/>
                    <a:pt x="53370" y="26685"/>
                  </a:cubicBezTo>
                  <a:cubicBezTo>
                    <a:pt x="53370" y="41424"/>
                    <a:pt x="41420" y="53370"/>
                    <a:pt x="26685" y="5337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54850" lIns="109700" spcFirstLastPara="1" rIns="109700" wrap="square" tIns="54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t/>
              </a:r>
              <a:endPara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69;g30c62eaf3e7_0_1745"/>
            <p:cNvSpPr/>
            <p:nvPr/>
          </p:nvSpPr>
          <p:spPr>
            <a:xfrm>
              <a:off x="3162107" y="3072462"/>
              <a:ext cx="53370" cy="53370"/>
            </a:xfrm>
            <a:custGeom>
              <a:rect b="b" l="l" r="r" t="t"/>
              <a:pathLst>
                <a:path extrusionOk="0" h="53370" w="53370">
                  <a:moveTo>
                    <a:pt x="26685" y="53371"/>
                  </a:moveTo>
                  <a:cubicBezTo>
                    <a:pt x="11946" y="53371"/>
                    <a:pt x="0" y="41424"/>
                    <a:pt x="0" y="26685"/>
                  </a:cubicBezTo>
                  <a:cubicBezTo>
                    <a:pt x="0" y="11946"/>
                    <a:pt x="11946" y="0"/>
                    <a:pt x="26685" y="0"/>
                  </a:cubicBezTo>
                  <a:cubicBezTo>
                    <a:pt x="41420" y="0"/>
                    <a:pt x="53370" y="11946"/>
                    <a:pt x="53370" y="26685"/>
                  </a:cubicBezTo>
                  <a:cubicBezTo>
                    <a:pt x="53370" y="41424"/>
                    <a:pt x="41420" y="53371"/>
                    <a:pt x="26685" y="533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54850" lIns="109700" spcFirstLastPara="1" rIns="109700" wrap="square" tIns="54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t/>
              </a:r>
              <a:endPara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70;g30c62eaf3e7_0_1745"/>
            <p:cNvSpPr/>
            <p:nvPr/>
          </p:nvSpPr>
          <p:spPr>
            <a:xfrm>
              <a:off x="3162107" y="2850386"/>
              <a:ext cx="53370" cy="53370"/>
            </a:xfrm>
            <a:custGeom>
              <a:rect b="b" l="l" r="r" t="t"/>
              <a:pathLst>
                <a:path extrusionOk="0" h="53370" w="53370">
                  <a:moveTo>
                    <a:pt x="26685" y="53371"/>
                  </a:moveTo>
                  <a:cubicBezTo>
                    <a:pt x="11946" y="53371"/>
                    <a:pt x="0" y="41420"/>
                    <a:pt x="0" y="26685"/>
                  </a:cubicBezTo>
                  <a:cubicBezTo>
                    <a:pt x="0" y="11946"/>
                    <a:pt x="11946" y="0"/>
                    <a:pt x="26685" y="0"/>
                  </a:cubicBezTo>
                  <a:cubicBezTo>
                    <a:pt x="41420" y="0"/>
                    <a:pt x="53370" y="11946"/>
                    <a:pt x="53370" y="26685"/>
                  </a:cubicBezTo>
                  <a:cubicBezTo>
                    <a:pt x="53370" y="41420"/>
                    <a:pt x="41420" y="53371"/>
                    <a:pt x="26685" y="533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54850" lIns="109700" spcFirstLastPara="1" rIns="109700" wrap="square" tIns="54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t/>
              </a:r>
              <a:endPara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71;g30c62eaf3e7_0_1745"/>
            <p:cNvSpPr/>
            <p:nvPr/>
          </p:nvSpPr>
          <p:spPr>
            <a:xfrm>
              <a:off x="3162107" y="2628305"/>
              <a:ext cx="53370" cy="53370"/>
            </a:xfrm>
            <a:custGeom>
              <a:rect b="b" l="l" r="r" t="t"/>
              <a:pathLst>
                <a:path extrusionOk="0" h="53370" w="53370">
                  <a:moveTo>
                    <a:pt x="26685" y="53370"/>
                  </a:moveTo>
                  <a:cubicBezTo>
                    <a:pt x="11946" y="53370"/>
                    <a:pt x="0" y="41424"/>
                    <a:pt x="0" y="26685"/>
                  </a:cubicBezTo>
                  <a:cubicBezTo>
                    <a:pt x="0" y="11950"/>
                    <a:pt x="11946" y="0"/>
                    <a:pt x="26685" y="0"/>
                  </a:cubicBezTo>
                  <a:cubicBezTo>
                    <a:pt x="41420" y="0"/>
                    <a:pt x="53370" y="11950"/>
                    <a:pt x="53370" y="26685"/>
                  </a:cubicBezTo>
                  <a:cubicBezTo>
                    <a:pt x="53370" y="41424"/>
                    <a:pt x="41420" y="53370"/>
                    <a:pt x="26685" y="5337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54850" lIns="109700" spcFirstLastPara="1" rIns="109700" wrap="square" tIns="54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t/>
              </a:r>
              <a:endPara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72;g30c62eaf3e7_0_1745"/>
            <p:cNvSpPr/>
            <p:nvPr/>
          </p:nvSpPr>
          <p:spPr>
            <a:xfrm>
              <a:off x="3162107" y="2406229"/>
              <a:ext cx="53370" cy="53370"/>
            </a:xfrm>
            <a:custGeom>
              <a:rect b="b" l="l" r="r" t="t"/>
              <a:pathLst>
                <a:path extrusionOk="0" h="53370" w="53370">
                  <a:moveTo>
                    <a:pt x="26685" y="53371"/>
                  </a:moveTo>
                  <a:cubicBezTo>
                    <a:pt x="11946" y="53371"/>
                    <a:pt x="0" y="41424"/>
                    <a:pt x="0" y="26685"/>
                  </a:cubicBezTo>
                  <a:cubicBezTo>
                    <a:pt x="0" y="11946"/>
                    <a:pt x="11946" y="0"/>
                    <a:pt x="26685" y="0"/>
                  </a:cubicBezTo>
                  <a:cubicBezTo>
                    <a:pt x="41420" y="0"/>
                    <a:pt x="53370" y="11946"/>
                    <a:pt x="53370" y="26685"/>
                  </a:cubicBezTo>
                  <a:cubicBezTo>
                    <a:pt x="53370" y="41424"/>
                    <a:pt x="41420" y="53371"/>
                    <a:pt x="26685" y="533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54850" lIns="109700" spcFirstLastPara="1" rIns="109700" wrap="square" tIns="54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t/>
              </a:r>
              <a:endPara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73;g30c62eaf3e7_0_1745"/>
            <p:cNvSpPr/>
            <p:nvPr/>
          </p:nvSpPr>
          <p:spPr>
            <a:xfrm>
              <a:off x="3162107" y="2184153"/>
              <a:ext cx="53370" cy="53370"/>
            </a:xfrm>
            <a:custGeom>
              <a:rect b="b" l="l" r="r" t="t"/>
              <a:pathLst>
                <a:path extrusionOk="0" h="53370" w="53370">
                  <a:moveTo>
                    <a:pt x="26685" y="53371"/>
                  </a:moveTo>
                  <a:cubicBezTo>
                    <a:pt x="11946" y="53371"/>
                    <a:pt x="0" y="41420"/>
                    <a:pt x="0" y="26685"/>
                  </a:cubicBezTo>
                  <a:cubicBezTo>
                    <a:pt x="0" y="11946"/>
                    <a:pt x="11946" y="0"/>
                    <a:pt x="26685" y="0"/>
                  </a:cubicBezTo>
                  <a:cubicBezTo>
                    <a:pt x="41420" y="0"/>
                    <a:pt x="53370" y="11946"/>
                    <a:pt x="53370" y="26685"/>
                  </a:cubicBezTo>
                  <a:cubicBezTo>
                    <a:pt x="53370" y="41420"/>
                    <a:pt x="41420" y="53371"/>
                    <a:pt x="26685" y="533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54850" lIns="109700" spcFirstLastPara="1" rIns="109700" wrap="square" tIns="54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t/>
              </a:r>
              <a:endPara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74;g30c62eaf3e7_0_1745"/>
            <p:cNvSpPr/>
            <p:nvPr/>
          </p:nvSpPr>
          <p:spPr>
            <a:xfrm>
              <a:off x="3385665" y="3294538"/>
              <a:ext cx="53370" cy="53370"/>
            </a:xfrm>
            <a:custGeom>
              <a:rect b="b" l="l" r="r" t="t"/>
              <a:pathLst>
                <a:path extrusionOk="0" h="53370" w="53370">
                  <a:moveTo>
                    <a:pt x="26685" y="53370"/>
                  </a:moveTo>
                  <a:cubicBezTo>
                    <a:pt x="11950" y="53370"/>
                    <a:pt x="0" y="41424"/>
                    <a:pt x="0" y="26685"/>
                  </a:cubicBezTo>
                  <a:cubicBezTo>
                    <a:pt x="0" y="11950"/>
                    <a:pt x="11950" y="0"/>
                    <a:pt x="26685" y="0"/>
                  </a:cubicBezTo>
                  <a:cubicBezTo>
                    <a:pt x="41424" y="0"/>
                    <a:pt x="53371" y="11950"/>
                    <a:pt x="53371" y="26685"/>
                  </a:cubicBezTo>
                  <a:cubicBezTo>
                    <a:pt x="53371" y="41424"/>
                    <a:pt x="41424" y="53370"/>
                    <a:pt x="26685" y="5337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54850" lIns="109700" spcFirstLastPara="1" rIns="109700" wrap="square" tIns="54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t/>
              </a:r>
              <a:endPara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75;g30c62eaf3e7_0_1745"/>
            <p:cNvSpPr/>
            <p:nvPr/>
          </p:nvSpPr>
          <p:spPr>
            <a:xfrm>
              <a:off x="3385665" y="3072462"/>
              <a:ext cx="53370" cy="53370"/>
            </a:xfrm>
            <a:custGeom>
              <a:rect b="b" l="l" r="r" t="t"/>
              <a:pathLst>
                <a:path extrusionOk="0" h="53370" w="53370">
                  <a:moveTo>
                    <a:pt x="26685" y="53371"/>
                  </a:moveTo>
                  <a:cubicBezTo>
                    <a:pt x="11950" y="53371"/>
                    <a:pt x="0" y="41424"/>
                    <a:pt x="0" y="26685"/>
                  </a:cubicBezTo>
                  <a:cubicBezTo>
                    <a:pt x="0" y="11946"/>
                    <a:pt x="11950" y="0"/>
                    <a:pt x="26685" y="0"/>
                  </a:cubicBezTo>
                  <a:cubicBezTo>
                    <a:pt x="41424" y="0"/>
                    <a:pt x="53371" y="11946"/>
                    <a:pt x="53371" y="26685"/>
                  </a:cubicBezTo>
                  <a:cubicBezTo>
                    <a:pt x="53371" y="41424"/>
                    <a:pt x="41424" y="53371"/>
                    <a:pt x="26685" y="533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54850" lIns="109700" spcFirstLastPara="1" rIns="109700" wrap="square" tIns="54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t/>
              </a:r>
              <a:endPara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g30c62eaf3e7_0_1745"/>
            <p:cNvSpPr/>
            <p:nvPr/>
          </p:nvSpPr>
          <p:spPr>
            <a:xfrm>
              <a:off x="3385665" y="2850386"/>
              <a:ext cx="53370" cy="53370"/>
            </a:xfrm>
            <a:custGeom>
              <a:rect b="b" l="l" r="r" t="t"/>
              <a:pathLst>
                <a:path extrusionOk="0" h="53370" w="53370">
                  <a:moveTo>
                    <a:pt x="26685" y="53371"/>
                  </a:moveTo>
                  <a:cubicBezTo>
                    <a:pt x="11950" y="53371"/>
                    <a:pt x="0" y="41420"/>
                    <a:pt x="0" y="26685"/>
                  </a:cubicBezTo>
                  <a:cubicBezTo>
                    <a:pt x="0" y="11946"/>
                    <a:pt x="11950" y="0"/>
                    <a:pt x="26685" y="0"/>
                  </a:cubicBezTo>
                  <a:cubicBezTo>
                    <a:pt x="41424" y="0"/>
                    <a:pt x="53371" y="11946"/>
                    <a:pt x="53371" y="26685"/>
                  </a:cubicBezTo>
                  <a:cubicBezTo>
                    <a:pt x="53371" y="41420"/>
                    <a:pt x="41424" y="53371"/>
                    <a:pt x="26685" y="533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54850" lIns="109700" spcFirstLastPara="1" rIns="109700" wrap="square" tIns="54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t/>
              </a:r>
              <a:endPara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77;g30c62eaf3e7_0_1745"/>
            <p:cNvSpPr/>
            <p:nvPr/>
          </p:nvSpPr>
          <p:spPr>
            <a:xfrm>
              <a:off x="3385665" y="2628305"/>
              <a:ext cx="53370" cy="53370"/>
            </a:xfrm>
            <a:custGeom>
              <a:rect b="b" l="l" r="r" t="t"/>
              <a:pathLst>
                <a:path extrusionOk="0" h="53370" w="53370">
                  <a:moveTo>
                    <a:pt x="26685" y="53370"/>
                  </a:moveTo>
                  <a:cubicBezTo>
                    <a:pt x="11950" y="53370"/>
                    <a:pt x="0" y="41424"/>
                    <a:pt x="0" y="26685"/>
                  </a:cubicBezTo>
                  <a:cubicBezTo>
                    <a:pt x="0" y="11950"/>
                    <a:pt x="11950" y="0"/>
                    <a:pt x="26685" y="0"/>
                  </a:cubicBezTo>
                  <a:cubicBezTo>
                    <a:pt x="41424" y="0"/>
                    <a:pt x="53371" y="11950"/>
                    <a:pt x="53371" y="26685"/>
                  </a:cubicBezTo>
                  <a:cubicBezTo>
                    <a:pt x="53371" y="41424"/>
                    <a:pt x="41424" y="53370"/>
                    <a:pt x="26685" y="5337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54850" lIns="109700" spcFirstLastPara="1" rIns="109700" wrap="square" tIns="54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t/>
              </a:r>
              <a:endPara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78;g30c62eaf3e7_0_1745"/>
            <p:cNvSpPr/>
            <p:nvPr/>
          </p:nvSpPr>
          <p:spPr>
            <a:xfrm>
              <a:off x="3385665" y="2406229"/>
              <a:ext cx="53370" cy="53370"/>
            </a:xfrm>
            <a:custGeom>
              <a:rect b="b" l="l" r="r" t="t"/>
              <a:pathLst>
                <a:path extrusionOk="0" h="53370" w="53370">
                  <a:moveTo>
                    <a:pt x="26685" y="53371"/>
                  </a:moveTo>
                  <a:cubicBezTo>
                    <a:pt x="11950" y="53371"/>
                    <a:pt x="0" y="41424"/>
                    <a:pt x="0" y="26685"/>
                  </a:cubicBezTo>
                  <a:cubicBezTo>
                    <a:pt x="0" y="11946"/>
                    <a:pt x="11950" y="0"/>
                    <a:pt x="26685" y="0"/>
                  </a:cubicBezTo>
                  <a:cubicBezTo>
                    <a:pt x="41424" y="0"/>
                    <a:pt x="53371" y="11946"/>
                    <a:pt x="53371" y="26685"/>
                  </a:cubicBezTo>
                  <a:cubicBezTo>
                    <a:pt x="53371" y="41424"/>
                    <a:pt x="41424" y="53371"/>
                    <a:pt x="26685" y="533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54850" lIns="109700" spcFirstLastPara="1" rIns="109700" wrap="square" tIns="54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t/>
              </a:r>
              <a:endPara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79;g30c62eaf3e7_0_1745"/>
            <p:cNvSpPr/>
            <p:nvPr/>
          </p:nvSpPr>
          <p:spPr>
            <a:xfrm>
              <a:off x="3385665" y="2184153"/>
              <a:ext cx="53370" cy="53370"/>
            </a:xfrm>
            <a:custGeom>
              <a:rect b="b" l="l" r="r" t="t"/>
              <a:pathLst>
                <a:path extrusionOk="0" h="53370" w="53370">
                  <a:moveTo>
                    <a:pt x="26685" y="53371"/>
                  </a:moveTo>
                  <a:cubicBezTo>
                    <a:pt x="11950" y="53371"/>
                    <a:pt x="0" y="41420"/>
                    <a:pt x="0" y="26685"/>
                  </a:cubicBezTo>
                  <a:cubicBezTo>
                    <a:pt x="0" y="11946"/>
                    <a:pt x="11950" y="0"/>
                    <a:pt x="26685" y="0"/>
                  </a:cubicBezTo>
                  <a:cubicBezTo>
                    <a:pt x="41424" y="0"/>
                    <a:pt x="53371" y="11946"/>
                    <a:pt x="53371" y="26685"/>
                  </a:cubicBezTo>
                  <a:cubicBezTo>
                    <a:pt x="53371" y="41420"/>
                    <a:pt x="41424" y="53371"/>
                    <a:pt x="26685" y="533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54850" lIns="109700" spcFirstLastPara="1" rIns="109700" wrap="square" tIns="54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t/>
              </a:r>
              <a:endPara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80;g30c62eaf3e7_0_1745"/>
            <p:cNvSpPr/>
            <p:nvPr/>
          </p:nvSpPr>
          <p:spPr>
            <a:xfrm>
              <a:off x="3609227" y="3294538"/>
              <a:ext cx="53370" cy="53370"/>
            </a:xfrm>
            <a:custGeom>
              <a:rect b="b" l="l" r="r" t="t"/>
              <a:pathLst>
                <a:path extrusionOk="0" h="53370" w="53370">
                  <a:moveTo>
                    <a:pt x="26685" y="53370"/>
                  </a:moveTo>
                  <a:cubicBezTo>
                    <a:pt x="11946" y="53370"/>
                    <a:pt x="0" y="41424"/>
                    <a:pt x="0" y="26685"/>
                  </a:cubicBezTo>
                  <a:cubicBezTo>
                    <a:pt x="0" y="11950"/>
                    <a:pt x="11946" y="0"/>
                    <a:pt x="26685" y="0"/>
                  </a:cubicBezTo>
                  <a:cubicBezTo>
                    <a:pt x="41424" y="0"/>
                    <a:pt x="53370" y="11950"/>
                    <a:pt x="53370" y="26685"/>
                  </a:cubicBezTo>
                  <a:cubicBezTo>
                    <a:pt x="53370" y="41424"/>
                    <a:pt x="41424" y="53370"/>
                    <a:pt x="26685" y="5337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54850" lIns="109700" spcFirstLastPara="1" rIns="109700" wrap="square" tIns="54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t/>
              </a:r>
              <a:endPara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81;g30c62eaf3e7_0_1745"/>
            <p:cNvSpPr/>
            <p:nvPr/>
          </p:nvSpPr>
          <p:spPr>
            <a:xfrm>
              <a:off x="3609227" y="3072462"/>
              <a:ext cx="53370" cy="53370"/>
            </a:xfrm>
            <a:custGeom>
              <a:rect b="b" l="l" r="r" t="t"/>
              <a:pathLst>
                <a:path extrusionOk="0" h="53370" w="53370">
                  <a:moveTo>
                    <a:pt x="26685" y="53371"/>
                  </a:moveTo>
                  <a:cubicBezTo>
                    <a:pt x="11946" y="53371"/>
                    <a:pt x="0" y="41424"/>
                    <a:pt x="0" y="26685"/>
                  </a:cubicBezTo>
                  <a:cubicBezTo>
                    <a:pt x="0" y="11946"/>
                    <a:pt x="11946" y="0"/>
                    <a:pt x="26685" y="0"/>
                  </a:cubicBezTo>
                  <a:cubicBezTo>
                    <a:pt x="41424" y="0"/>
                    <a:pt x="53370" y="11946"/>
                    <a:pt x="53370" y="26685"/>
                  </a:cubicBezTo>
                  <a:cubicBezTo>
                    <a:pt x="53370" y="41424"/>
                    <a:pt x="41424" y="53371"/>
                    <a:pt x="26685" y="533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54850" lIns="109700" spcFirstLastPara="1" rIns="109700" wrap="square" tIns="54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t/>
              </a:r>
              <a:endPara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82;g30c62eaf3e7_0_1745"/>
            <p:cNvSpPr/>
            <p:nvPr/>
          </p:nvSpPr>
          <p:spPr>
            <a:xfrm>
              <a:off x="3609227" y="2850386"/>
              <a:ext cx="53370" cy="53370"/>
            </a:xfrm>
            <a:custGeom>
              <a:rect b="b" l="l" r="r" t="t"/>
              <a:pathLst>
                <a:path extrusionOk="0" h="53370" w="53370">
                  <a:moveTo>
                    <a:pt x="26685" y="53371"/>
                  </a:moveTo>
                  <a:cubicBezTo>
                    <a:pt x="11946" y="53371"/>
                    <a:pt x="0" y="41420"/>
                    <a:pt x="0" y="26685"/>
                  </a:cubicBezTo>
                  <a:cubicBezTo>
                    <a:pt x="0" y="11946"/>
                    <a:pt x="11946" y="0"/>
                    <a:pt x="26685" y="0"/>
                  </a:cubicBezTo>
                  <a:cubicBezTo>
                    <a:pt x="41424" y="0"/>
                    <a:pt x="53370" y="11946"/>
                    <a:pt x="53370" y="26685"/>
                  </a:cubicBezTo>
                  <a:cubicBezTo>
                    <a:pt x="53370" y="41420"/>
                    <a:pt x="41424" y="53371"/>
                    <a:pt x="26685" y="533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54850" lIns="109700" spcFirstLastPara="1" rIns="109700" wrap="square" tIns="54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t/>
              </a:r>
              <a:endPara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83;g30c62eaf3e7_0_1745"/>
            <p:cNvSpPr/>
            <p:nvPr/>
          </p:nvSpPr>
          <p:spPr>
            <a:xfrm>
              <a:off x="3609227" y="2628305"/>
              <a:ext cx="53370" cy="53370"/>
            </a:xfrm>
            <a:custGeom>
              <a:rect b="b" l="l" r="r" t="t"/>
              <a:pathLst>
                <a:path extrusionOk="0" h="53370" w="53370">
                  <a:moveTo>
                    <a:pt x="26685" y="53370"/>
                  </a:moveTo>
                  <a:cubicBezTo>
                    <a:pt x="11946" y="53370"/>
                    <a:pt x="0" y="41424"/>
                    <a:pt x="0" y="26685"/>
                  </a:cubicBezTo>
                  <a:cubicBezTo>
                    <a:pt x="0" y="11950"/>
                    <a:pt x="11946" y="0"/>
                    <a:pt x="26685" y="0"/>
                  </a:cubicBezTo>
                  <a:cubicBezTo>
                    <a:pt x="41424" y="0"/>
                    <a:pt x="53370" y="11950"/>
                    <a:pt x="53370" y="26685"/>
                  </a:cubicBezTo>
                  <a:cubicBezTo>
                    <a:pt x="53370" y="41424"/>
                    <a:pt x="41424" y="53370"/>
                    <a:pt x="26685" y="5337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54850" lIns="109700" spcFirstLastPara="1" rIns="109700" wrap="square" tIns="54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t/>
              </a:r>
              <a:endPara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84;g30c62eaf3e7_0_1745"/>
            <p:cNvSpPr/>
            <p:nvPr/>
          </p:nvSpPr>
          <p:spPr>
            <a:xfrm>
              <a:off x="3609227" y="2406229"/>
              <a:ext cx="53370" cy="53370"/>
            </a:xfrm>
            <a:custGeom>
              <a:rect b="b" l="l" r="r" t="t"/>
              <a:pathLst>
                <a:path extrusionOk="0" h="53370" w="53370">
                  <a:moveTo>
                    <a:pt x="26685" y="53371"/>
                  </a:moveTo>
                  <a:cubicBezTo>
                    <a:pt x="11946" y="53371"/>
                    <a:pt x="0" y="41424"/>
                    <a:pt x="0" y="26685"/>
                  </a:cubicBezTo>
                  <a:cubicBezTo>
                    <a:pt x="0" y="11946"/>
                    <a:pt x="11946" y="0"/>
                    <a:pt x="26685" y="0"/>
                  </a:cubicBezTo>
                  <a:cubicBezTo>
                    <a:pt x="41424" y="0"/>
                    <a:pt x="53370" y="11946"/>
                    <a:pt x="53370" y="26685"/>
                  </a:cubicBezTo>
                  <a:cubicBezTo>
                    <a:pt x="53370" y="41424"/>
                    <a:pt x="41424" y="53371"/>
                    <a:pt x="26685" y="533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54850" lIns="109700" spcFirstLastPara="1" rIns="109700" wrap="square" tIns="54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t/>
              </a:r>
              <a:endPara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85;g30c62eaf3e7_0_1745"/>
            <p:cNvSpPr/>
            <p:nvPr/>
          </p:nvSpPr>
          <p:spPr>
            <a:xfrm>
              <a:off x="3609227" y="2184153"/>
              <a:ext cx="53370" cy="53370"/>
            </a:xfrm>
            <a:custGeom>
              <a:rect b="b" l="l" r="r" t="t"/>
              <a:pathLst>
                <a:path extrusionOk="0" h="53370" w="53370">
                  <a:moveTo>
                    <a:pt x="26685" y="53371"/>
                  </a:moveTo>
                  <a:cubicBezTo>
                    <a:pt x="11946" y="53371"/>
                    <a:pt x="0" y="41420"/>
                    <a:pt x="0" y="26685"/>
                  </a:cubicBezTo>
                  <a:cubicBezTo>
                    <a:pt x="0" y="11946"/>
                    <a:pt x="11946" y="0"/>
                    <a:pt x="26685" y="0"/>
                  </a:cubicBezTo>
                  <a:cubicBezTo>
                    <a:pt x="41424" y="0"/>
                    <a:pt x="53370" y="11946"/>
                    <a:pt x="53370" y="26685"/>
                  </a:cubicBezTo>
                  <a:cubicBezTo>
                    <a:pt x="53370" y="41420"/>
                    <a:pt x="41424" y="53371"/>
                    <a:pt x="26685" y="533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54850" lIns="109700" spcFirstLastPara="1" rIns="109700" wrap="square" tIns="54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t/>
              </a:r>
              <a:endPara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86;g30c62eaf3e7_0_1745"/>
            <p:cNvSpPr/>
            <p:nvPr/>
          </p:nvSpPr>
          <p:spPr>
            <a:xfrm>
              <a:off x="3832789" y="3294538"/>
              <a:ext cx="53366" cy="53370"/>
            </a:xfrm>
            <a:custGeom>
              <a:rect b="b" l="l" r="r" t="t"/>
              <a:pathLst>
                <a:path extrusionOk="0" h="53370" w="53366">
                  <a:moveTo>
                    <a:pt x="26681" y="53370"/>
                  </a:moveTo>
                  <a:cubicBezTo>
                    <a:pt x="11946" y="53370"/>
                    <a:pt x="0" y="41424"/>
                    <a:pt x="0" y="26685"/>
                  </a:cubicBezTo>
                  <a:cubicBezTo>
                    <a:pt x="0" y="11950"/>
                    <a:pt x="11946" y="0"/>
                    <a:pt x="26681" y="0"/>
                  </a:cubicBezTo>
                  <a:cubicBezTo>
                    <a:pt x="41420" y="0"/>
                    <a:pt x="53366" y="11950"/>
                    <a:pt x="53366" y="26685"/>
                  </a:cubicBezTo>
                  <a:cubicBezTo>
                    <a:pt x="53366" y="41424"/>
                    <a:pt x="41420" y="53370"/>
                    <a:pt x="26681" y="5337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54850" lIns="109700" spcFirstLastPara="1" rIns="109700" wrap="square" tIns="54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t/>
              </a:r>
              <a:endPara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87;g30c62eaf3e7_0_1745"/>
            <p:cNvSpPr/>
            <p:nvPr/>
          </p:nvSpPr>
          <p:spPr>
            <a:xfrm>
              <a:off x="3832789" y="3072462"/>
              <a:ext cx="53366" cy="53370"/>
            </a:xfrm>
            <a:custGeom>
              <a:rect b="b" l="l" r="r" t="t"/>
              <a:pathLst>
                <a:path extrusionOk="0" h="53370" w="53366">
                  <a:moveTo>
                    <a:pt x="26681" y="53371"/>
                  </a:moveTo>
                  <a:cubicBezTo>
                    <a:pt x="11946" y="53371"/>
                    <a:pt x="0" y="41424"/>
                    <a:pt x="0" y="26685"/>
                  </a:cubicBezTo>
                  <a:cubicBezTo>
                    <a:pt x="0" y="11946"/>
                    <a:pt x="11946" y="0"/>
                    <a:pt x="26681" y="0"/>
                  </a:cubicBezTo>
                  <a:cubicBezTo>
                    <a:pt x="41420" y="0"/>
                    <a:pt x="53366" y="11946"/>
                    <a:pt x="53366" y="26685"/>
                  </a:cubicBezTo>
                  <a:cubicBezTo>
                    <a:pt x="53366" y="41424"/>
                    <a:pt x="41420" y="53371"/>
                    <a:pt x="26681" y="533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54850" lIns="109700" spcFirstLastPara="1" rIns="109700" wrap="square" tIns="54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t/>
              </a:r>
              <a:endPara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88;g30c62eaf3e7_0_1745"/>
            <p:cNvSpPr/>
            <p:nvPr/>
          </p:nvSpPr>
          <p:spPr>
            <a:xfrm>
              <a:off x="3832789" y="2850386"/>
              <a:ext cx="53366" cy="53370"/>
            </a:xfrm>
            <a:custGeom>
              <a:rect b="b" l="l" r="r" t="t"/>
              <a:pathLst>
                <a:path extrusionOk="0" h="53370" w="53366">
                  <a:moveTo>
                    <a:pt x="26681" y="53371"/>
                  </a:moveTo>
                  <a:cubicBezTo>
                    <a:pt x="11946" y="53371"/>
                    <a:pt x="0" y="41420"/>
                    <a:pt x="0" y="26685"/>
                  </a:cubicBezTo>
                  <a:cubicBezTo>
                    <a:pt x="0" y="11946"/>
                    <a:pt x="11946" y="0"/>
                    <a:pt x="26681" y="0"/>
                  </a:cubicBezTo>
                  <a:cubicBezTo>
                    <a:pt x="41420" y="0"/>
                    <a:pt x="53366" y="11946"/>
                    <a:pt x="53366" y="26685"/>
                  </a:cubicBezTo>
                  <a:cubicBezTo>
                    <a:pt x="53366" y="41420"/>
                    <a:pt x="41420" y="53371"/>
                    <a:pt x="26681" y="533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54850" lIns="109700" spcFirstLastPara="1" rIns="109700" wrap="square" tIns="54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t/>
              </a:r>
              <a:endPara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89;g30c62eaf3e7_0_1745"/>
            <p:cNvSpPr/>
            <p:nvPr/>
          </p:nvSpPr>
          <p:spPr>
            <a:xfrm>
              <a:off x="3832789" y="2628305"/>
              <a:ext cx="53366" cy="53370"/>
            </a:xfrm>
            <a:custGeom>
              <a:rect b="b" l="l" r="r" t="t"/>
              <a:pathLst>
                <a:path extrusionOk="0" h="53370" w="53366">
                  <a:moveTo>
                    <a:pt x="26681" y="53370"/>
                  </a:moveTo>
                  <a:cubicBezTo>
                    <a:pt x="11946" y="53370"/>
                    <a:pt x="0" y="41424"/>
                    <a:pt x="0" y="26685"/>
                  </a:cubicBezTo>
                  <a:cubicBezTo>
                    <a:pt x="0" y="11950"/>
                    <a:pt x="11946" y="0"/>
                    <a:pt x="26681" y="0"/>
                  </a:cubicBezTo>
                  <a:cubicBezTo>
                    <a:pt x="41420" y="0"/>
                    <a:pt x="53366" y="11950"/>
                    <a:pt x="53366" y="26685"/>
                  </a:cubicBezTo>
                  <a:cubicBezTo>
                    <a:pt x="53366" y="41424"/>
                    <a:pt x="41420" y="53370"/>
                    <a:pt x="26681" y="5337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54850" lIns="109700" spcFirstLastPara="1" rIns="109700" wrap="square" tIns="54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t/>
              </a:r>
              <a:endPara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90;g30c62eaf3e7_0_1745"/>
            <p:cNvSpPr/>
            <p:nvPr/>
          </p:nvSpPr>
          <p:spPr>
            <a:xfrm>
              <a:off x="3832789" y="2406229"/>
              <a:ext cx="53366" cy="53370"/>
            </a:xfrm>
            <a:custGeom>
              <a:rect b="b" l="l" r="r" t="t"/>
              <a:pathLst>
                <a:path extrusionOk="0" h="53370" w="53366">
                  <a:moveTo>
                    <a:pt x="26681" y="53371"/>
                  </a:moveTo>
                  <a:cubicBezTo>
                    <a:pt x="11946" y="53371"/>
                    <a:pt x="0" y="41424"/>
                    <a:pt x="0" y="26685"/>
                  </a:cubicBezTo>
                  <a:cubicBezTo>
                    <a:pt x="0" y="11946"/>
                    <a:pt x="11946" y="0"/>
                    <a:pt x="26681" y="0"/>
                  </a:cubicBezTo>
                  <a:cubicBezTo>
                    <a:pt x="41420" y="0"/>
                    <a:pt x="53366" y="11946"/>
                    <a:pt x="53366" y="26685"/>
                  </a:cubicBezTo>
                  <a:cubicBezTo>
                    <a:pt x="53366" y="41424"/>
                    <a:pt x="41420" y="53371"/>
                    <a:pt x="26681" y="533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54850" lIns="109700" spcFirstLastPara="1" rIns="109700" wrap="square" tIns="54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t/>
              </a:r>
              <a:endPara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91;g30c62eaf3e7_0_1745"/>
            <p:cNvSpPr/>
            <p:nvPr/>
          </p:nvSpPr>
          <p:spPr>
            <a:xfrm>
              <a:off x="3832789" y="2184153"/>
              <a:ext cx="53366" cy="53370"/>
            </a:xfrm>
            <a:custGeom>
              <a:rect b="b" l="l" r="r" t="t"/>
              <a:pathLst>
                <a:path extrusionOk="0" h="53370" w="53366">
                  <a:moveTo>
                    <a:pt x="26681" y="53371"/>
                  </a:moveTo>
                  <a:cubicBezTo>
                    <a:pt x="11946" y="53371"/>
                    <a:pt x="0" y="41420"/>
                    <a:pt x="0" y="26685"/>
                  </a:cubicBezTo>
                  <a:cubicBezTo>
                    <a:pt x="0" y="11946"/>
                    <a:pt x="11946" y="0"/>
                    <a:pt x="26681" y="0"/>
                  </a:cubicBezTo>
                  <a:cubicBezTo>
                    <a:pt x="41420" y="0"/>
                    <a:pt x="53366" y="11946"/>
                    <a:pt x="53366" y="26685"/>
                  </a:cubicBezTo>
                  <a:cubicBezTo>
                    <a:pt x="53366" y="41420"/>
                    <a:pt x="41420" y="53371"/>
                    <a:pt x="26681" y="533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54850" lIns="109700" spcFirstLastPara="1" rIns="109700" wrap="square" tIns="54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t/>
              </a:r>
              <a:endPara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92;g30c62eaf3e7_0_1745"/>
            <p:cNvSpPr/>
            <p:nvPr/>
          </p:nvSpPr>
          <p:spPr>
            <a:xfrm>
              <a:off x="4056342" y="3294538"/>
              <a:ext cx="53354" cy="53370"/>
            </a:xfrm>
            <a:custGeom>
              <a:rect b="b" l="l" r="r" t="t"/>
              <a:pathLst>
                <a:path extrusionOk="0" h="53370" w="53354">
                  <a:moveTo>
                    <a:pt x="26677" y="53370"/>
                  </a:moveTo>
                  <a:cubicBezTo>
                    <a:pt x="11942" y="53370"/>
                    <a:pt x="0" y="41424"/>
                    <a:pt x="0" y="26685"/>
                  </a:cubicBezTo>
                  <a:cubicBezTo>
                    <a:pt x="0" y="11950"/>
                    <a:pt x="11942" y="0"/>
                    <a:pt x="26677" y="0"/>
                  </a:cubicBezTo>
                  <a:cubicBezTo>
                    <a:pt x="41412" y="0"/>
                    <a:pt x="53354" y="11950"/>
                    <a:pt x="53354" y="26685"/>
                  </a:cubicBezTo>
                  <a:cubicBezTo>
                    <a:pt x="53354" y="41424"/>
                    <a:pt x="41412" y="53370"/>
                    <a:pt x="26677" y="5337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54850" lIns="109700" spcFirstLastPara="1" rIns="109700" wrap="square" tIns="54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t/>
              </a:r>
              <a:endPara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93;g30c62eaf3e7_0_1745"/>
            <p:cNvSpPr/>
            <p:nvPr/>
          </p:nvSpPr>
          <p:spPr>
            <a:xfrm>
              <a:off x="4056342" y="3072462"/>
              <a:ext cx="53354" cy="53370"/>
            </a:xfrm>
            <a:custGeom>
              <a:rect b="b" l="l" r="r" t="t"/>
              <a:pathLst>
                <a:path extrusionOk="0" h="53370" w="53354">
                  <a:moveTo>
                    <a:pt x="26677" y="53371"/>
                  </a:moveTo>
                  <a:cubicBezTo>
                    <a:pt x="11942" y="53371"/>
                    <a:pt x="0" y="41424"/>
                    <a:pt x="0" y="26685"/>
                  </a:cubicBezTo>
                  <a:cubicBezTo>
                    <a:pt x="0" y="11946"/>
                    <a:pt x="11942" y="0"/>
                    <a:pt x="26677" y="0"/>
                  </a:cubicBezTo>
                  <a:cubicBezTo>
                    <a:pt x="41412" y="0"/>
                    <a:pt x="53354" y="11946"/>
                    <a:pt x="53354" y="26685"/>
                  </a:cubicBezTo>
                  <a:cubicBezTo>
                    <a:pt x="53354" y="41424"/>
                    <a:pt x="41412" y="53371"/>
                    <a:pt x="26677" y="533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54850" lIns="109700" spcFirstLastPara="1" rIns="109700" wrap="square" tIns="54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t/>
              </a:r>
              <a:endPara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94;g30c62eaf3e7_0_1745"/>
            <p:cNvSpPr/>
            <p:nvPr/>
          </p:nvSpPr>
          <p:spPr>
            <a:xfrm>
              <a:off x="4056342" y="2850386"/>
              <a:ext cx="53354" cy="53370"/>
            </a:xfrm>
            <a:custGeom>
              <a:rect b="b" l="l" r="r" t="t"/>
              <a:pathLst>
                <a:path extrusionOk="0" h="53370" w="53354">
                  <a:moveTo>
                    <a:pt x="26677" y="53371"/>
                  </a:moveTo>
                  <a:cubicBezTo>
                    <a:pt x="11942" y="53371"/>
                    <a:pt x="0" y="41420"/>
                    <a:pt x="0" y="26685"/>
                  </a:cubicBezTo>
                  <a:cubicBezTo>
                    <a:pt x="0" y="11946"/>
                    <a:pt x="11942" y="0"/>
                    <a:pt x="26677" y="0"/>
                  </a:cubicBezTo>
                  <a:cubicBezTo>
                    <a:pt x="41412" y="0"/>
                    <a:pt x="53354" y="11946"/>
                    <a:pt x="53354" y="26685"/>
                  </a:cubicBezTo>
                  <a:cubicBezTo>
                    <a:pt x="53354" y="41420"/>
                    <a:pt x="41412" y="53371"/>
                    <a:pt x="26677" y="533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54850" lIns="109700" spcFirstLastPara="1" rIns="109700" wrap="square" tIns="54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t/>
              </a:r>
              <a:endPara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95;g30c62eaf3e7_0_1745"/>
            <p:cNvSpPr/>
            <p:nvPr/>
          </p:nvSpPr>
          <p:spPr>
            <a:xfrm>
              <a:off x="4056342" y="2628305"/>
              <a:ext cx="53354" cy="53370"/>
            </a:xfrm>
            <a:custGeom>
              <a:rect b="b" l="l" r="r" t="t"/>
              <a:pathLst>
                <a:path extrusionOk="0" h="53370" w="53354">
                  <a:moveTo>
                    <a:pt x="26677" y="53370"/>
                  </a:moveTo>
                  <a:cubicBezTo>
                    <a:pt x="11942" y="53370"/>
                    <a:pt x="0" y="41424"/>
                    <a:pt x="0" y="26685"/>
                  </a:cubicBezTo>
                  <a:cubicBezTo>
                    <a:pt x="0" y="11950"/>
                    <a:pt x="11942" y="0"/>
                    <a:pt x="26677" y="0"/>
                  </a:cubicBezTo>
                  <a:cubicBezTo>
                    <a:pt x="41412" y="0"/>
                    <a:pt x="53354" y="11950"/>
                    <a:pt x="53354" y="26685"/>
                  </a:cubicBezTo>
                  <a:cubicBezTo>
                    <a:pt x="53354" y="41424"/>
                    <a:pt x="41412" y="53370"/>
                    <a:pt x="26677" y="5337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54850" lIns="109700" spcFirstLastPara="1" rIns="109700" wrap="square" tIns="54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t/>
              </a:r>
              <a:endPara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96;g30c62eaf3e7_0_1745"/>
            <p:cNvSpPr/>
            <p:nvPr/>
          </p:nvSpPr>
          <p:spPr>
            <a:xfrm>
              <a:off x="4056342" y="2406229"/>
              <a:ext cx="53354" cy="53370"/>
            </a:xfrm>
            <a:custGeom>
              <a:rect b="b" l="l" r="r" t="t"/>
              <a:pathLst>
                <a:path extrusionOk="0" h="53370" w="53354">
                  <a:moveTo>
                    <a:pt x="26677" y="53371"/>
                  </a:moveTo>
                  <a:cubicBezTo>
                    <a:pt x="11942" y="53371"/>
                    <a:pt x="0" y="41424"/>
                    <a:pt x="0" y="26685"/>
                  </a:cubicBezTo>
                  <a:cubicBezTo>
                    <a:pt x="0" y="11946"/>
                    <a:pt x="11942" y="0"/>
                    <a:pt x="26677" y="0"/>
                  </a:cubicBezTo>
                  <a:cubicBezTo>
                    <a:pt x="41412" y="0"/>
                    <a:pt x="53354" y="11946"/>
                    <a:pt x="53354" y="26685"/>
                  </a:cubicBezTo>
                  <a:cubicBezTo>
                    <a:pt x="53354" y="41424"/>
                    <a:pt x="41412" y="53371"/>
                    <a:pt x="26677" y="533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54850" lIns="109700" spcFirstLastPara="1" rIns="109700" wrap="square" tIns="54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t/>
              </a:r>
              <a:endPara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97;g30c62eaf3e7_0_1745"/>
            <p:cNvSpPr/>
            <p:nvPr/>
          </p:nvSpPr>
          <p:spPr>
            <a:xfrm>
              <a:off x="4056342" y="2184153"/>
              <a:ext cx="53354" cy="53370"/>
            </a:xfrm>
            <a:custGeom>
              <a:rect b="b" l="l" r="r" t="t"/>
              <a:pathLst>
                <a:path extrusionOk="0" h="53370" w="53354">
                  <a:moveTo>
                    <a:pt x="26677" y="53371"/>
                  </a:moveTo>
                  <a:cubicBezTo>
                    <a:pt x="11942" y="53371"/>
                    <a:pt x="0" y="41420"/>
                    <a:pt x="0" y="26685"/>
                  </a:cubicBezTo>
                  <a:cubicBezTo>
                    <a:pt x="0" y="11946"/>
                    <a:pt x="11942" y="0"/>
                    <a:pt x="26677" y="0"/>
                  </a:cubicBezTo>
                  <a:cubicBezTo>
                    <a:pt x="41412" y="0"/>
                    <a:pt x="53354" y="11946"/>
                    <a:pt x="53354" y="26685"/>
                  </a:cubicBezTo>
                  <a:cubicBezTo>
                    <a:pt x="53354" y="41420"/>
                    <a:pt x="41412" y="53371"/>
                    <a:pt x="26677" y="533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54850" lIns="109700" spcFirstLastPara="1" rIns="109700" wrap="square" tIns="54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t/>
              </a:r>
              <a:endPara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98;g30c62eaf3e7_0_1745"/>
            <p:cNvSpPr/>
            <p:nvPr/>
          </p:nvSpPr>
          <p:spPr>
            <a:xfrm>
              <a:off x="4279920" y="3294538"/>
              <a:ext cx="53354" cy="53370"/>
            </a:xfrm>
            <a:custGeom>
              <a:rect b="b" l="l" r="r" t="t"/>
              <a:pathLst>
                <a:path extrusionOk="0" h="53370" w="53354">
                  <a:moveTo>
                    <a:pt x="26677" y="53370"/>
                  </a:moveTo>
                  <a:cubicBezTo>
                    <a:pt x="11942" y="53370"/>
                    <a:pt x="0" y="41424"/>
                    <a:pt x="0" y="26685"/>
                  </a:cubicBezTo>
                  <a:cubicBezTo>
                    <a:pt x="0" y="11950"/>
                    <a:pt x="11942" y="0"/>
                    <a:pt x="26677" y="0"/>
                  </a:cubicBezTo>
                  <a:cubicBezTo>
                    <a:pt x="41412" y="0"/>
                    <a:pt x="53354" y="11950"/>
                    <a:pt x="53354" y="26685"/>
                  </a:cubicBezTo>
                  <a:cubicBezTo>
                    <a:pt x="53354" y="41424"/>
                    <a:pt x="41412" y="53370"/>
                    <a:pt x="26677" y="5337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54850" lIns="109700" spcFirstLastPara="1" rIns="109700" wrap="square" tIns="54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t/>
              </a:r>
              <a:endPara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99;g30c62eaf3e7_0_1745"/>
            <p:cNvSpPr/>
            <p:nvPr/>
          </p:nvSpPr>
          <p:spPr>
            <a:xfrm>
              <a:off x="4279920" y="3072462"/>
              <a:ext cx="53354" cy="53370"/>
            </a:xfrm>
            <a:custGeom>
              <a:rect b="b" l="l" r="r" t="t"/>
              <a:pathLst>
                <a:path extrusionOk="0" h="53370" w="53354">
                  <a:moveTo>
                    <a:pt x="26677" y="53371"/>
                  </a:moveTo>
                  <a:cubicBezTo>
                    <a:pt x="11942" y="53371"/>
                    <a:pt x="0" y="41424"/>
                    <a:pt x="0" y="26685"/>
                  </a:cubicBezTo>
                  <a:cubicBezTo>
                    <a:pt x="0" y="11946"/>
                    <a:pt x="11942" y="0"/>
                    <a:pt x="26677" y="0"/>
                  </a:cubicBezTo>
                  <a:cubicBezTo>
                    <a:pt x="41412" y="0"/>
                    <a:pt x="53354" y="11946"/>
                    <a:pt x="53354" y="26685"/>
                  </a:cubicBezTo>
                  <a:cubicBezTo>
                    <a:pt x="53354" y="41424"/>
                    <a:pt x="41412" y="53371"/>
                    <a:pt x="26677" y="533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54850" lIns="109700" spcFirstLastPara="1" rIns="109700" wrap="square" tIns="54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t/>
              </a:r>
              <a:endPara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00;g30c62eaf3e7_0_1745"/>
            <p:cNvSpPr/>
            <p:nvPr/>
          </p:nvSpPr>
          <p:spPr>
            <a:xfrm>
              <a:off x="4279920" y="2850386"/>
              <a:ext cx="53354" cy="53370"/>
            </a:xfrm>
            <a:custGeom>
              <a:rect b="b" l="l" r="r" t="t"/>
              <a:pathLst>
                <a:path extrusionOk="0" h="53370" w="53354">
                  <a:moveTo>
                    <a:pt x="26677" y="53371"/>
                  </a:moveTo>
                  <a:cubicBezTo>
                    <a:pt x="11942" y="53371"/>
                    <a:pt x="0" y="41420"/>
                    <a:pt x="0" y="26685"/>
                  </a:cubicBezTo>
                  <a:cubicBezTo>
                    <a:pt x="0" y="11946"/>
                    <a:pt x="11942" y="0"/>
                    <a:pt x="26677" y="0"/>
                  </a:cubicBezTo>
                  <a:cubicBezTo>
                    <a:pt x="41412" y="0"/>
                    <a:pt x="53354" y="11946"/>
                    <a:pt x="53354" y="26685"/>
                  </a:cubicBezTo>
                  <a:cubicBezTo>
                    <a:pt x="53354" y="41420"/>
                    <a:pt x="41412" y="53371"/>
                    <a:pt x="26677" y="533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54850" lIns="109700" spcFirstLastPara="1" rIns="109700" wrap="square" tIns="54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t/>
              </a:r>
              <a:endPara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01;g30c62eaf3e7_0_1745"/>
            <p:cNvSpPr/>
            <p:nvPr/>
          </p:nvSpPr>
          <p:spPr>
            <a:xfrm>
              <a:off x="4279920" y="2628305"/>
              <a:ext cx="53354" cy="53370"/>
            </a:xfrm>
            <a:custGeom>
              <a:rect b="b" l="l" r="r" t="t"/>
              <a:pathLst>
                <a:path extrusionOk="0" h="53370" w="53354">
                  <a:moveTo>
                    <a:pt x="26677" y="53370"/>
                  </a:moveTo>
                  <a:cubicBezTo>
                    <a:pt x="11942" y="53370"/>
                    <a:pt x="0" y="41424"/>
                    <a:pt x="0" y="26685"/>
                  </a:cubicBezTo>
                  <a:cubicBezTo>
                    <a:pt x="0" y="11950"/>
                    <a:pt x="11942" y="0"/>
                    <a:pt x="26677" y="0"/>
                  </a:cubicBezTo>
                  <a:cubicBezTo>
                    <a:pt x="41412" y="0"/>
                    <a:pt x="53354" y="11950"/>
                    <a:pt x="53354" y="26685"/>
                  </a:cubicBezTo>
                  <a:cubicBezTo>
                    <a:pt x="53354" y="41424"/>
                    <a:pt x="41412" y="53370"/>
                    <a:pt x="26677" y="5337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54850" lIns="109700" spcFirstLastPara="1" rIns="109700" wrap="square" tIns="54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t/>
              </a:r>
              <a:endPara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g30c62eaf3e7_0_1745"/>
            <p:cNvSpPr/>
            <p:nvPr/>
          </p:nvSpPr>
          <p:spPr>
            <a:xfrm>
              <a:off x="4279920" y="2406229"/>
              <a:ext cx="53354" cy="53370"/>
            </a:xfrm>
            <a:custGeom>
              <a:rect b="b" l="l" r="r" t="t"/>
              <a:pathLst>
                <a:path extrusionOk="0" h="53370" w="53354">
                  <a:moveTo>
                    <a:pt x="26677" y="53371"/>
                  </a:moveTo>
                  <a:cubicBezTo>
                    <a:pt x="11942" y="53371"/>
                    <a:pt x="0" y="41424"/>
                    <a:pt x="0" y="26685"/>
                  </a:cubicBezTo>
                  <a:cubicBezTo>
                    <a:pt x="0" y="11946"/>
                    <a:pt x="11942" y="0"/>
                    <a:pt x="26677" y="0"/>
                  </a:cubicBezTo>
                  <a:cubicBezTo>
                    <a:pt x="41412" y="0"/>
                    <a:pt x="53354" y="11946"/>
                    <a:pt x="53354" y="26685"/>
                  </a:cubicBezTo>
                  <a:cubicBezTo>
                    <a:pt x="53354" y="41424"/>
                    <a:pt x="41412" y="53371"/>
                    <a:pt x="26677" y="533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54850" lIns="109700" spcFirstLastPara="1" rIns="109700" wrap="square" tIns="54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t/>
              </a:r>
              <a:endPara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03;g30c62eaf3e7_0_1745"/>
            <p:cNvSpPr/>
            <p:nvPr/>
          </p:nvSpPr>
          <p:spPr>
            <a:xfrm>
              <a:off x="4279920" y="2184153"/>
              <a:ext cx="53354" cy="53370"/>
            </a:xfrm>
            <a:custGeom>
              <a:rect b="b" l="l" r="r" t="t"/>
              <a:pathLst>
                <a:path extrusionOk="0" h="53370" w="53354">
                  <a:moveTo>
                    <a:pt x="26677" y="53371"/>
                  </a:moveTo>
                  <a:cubicBezTo>
                    <a:pt x="11942" y="53371"/>
                    <a:pt x="0" y="41420"/>
                    <a:pt x="0" y="26685"/>
                  </a:cubicBezTo>
                  <a:cubicBezTo>
                    <a:pt x="0" y="11946"/>
                    <a:pt x="11942" y="0"/>
                    <a:pt x="26677" y="0"/>
                  </a:cubicBezTo>
                  <a:cubicBezTo>
                    <a:pt x="41412" y="0"/>
                    <a:pt x="53354" y="11946"/>
                    <a:pt x="53354" y="26685"/>
                  </a:cubicBezTo>
                  <a:cubicBezTo>
                    <a:pt x="53354" y="41420"/>
                    <a:pt x="41412" y="53371"/>
                    <a:pt x="26677" y="533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54850" lIns="109700" spcFirstLastPara="1" rIns="109700" wrap="square" tIns="54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t/>
              </a:r>
              <a:endPara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04;g30c62eaf3e7_0_1745"/>
            <p:cNvSpPr/>
            <p:nvPr/>
          </p:nvSpPr>
          <p:spPr>
            <a:xfrm>
              <a:off x="4503458" y="3294538"/>
              <a:ext cx="53395" cy="53370"/>
            </a:xfrm>
            <a:custGeom>
              <a:rect b="b" l="l" r="r" t="t"/>
              <a:pathLst>
                <a:path extrusionOk="0" h="53370" w="53395">
                  <a:moveTo>
                    <a:pt x="26677" y="53370"/>
                  </a:moveTo>
                  <a:cubicBezTo>
                    <a:pt x="11942" y="53370"/>
                    <a:pt x="0" y="41424"/>
                    <a:pt x="0" y="26685"/>
                  </a:cubicBezTo>
                  <a:cubicBezTo>
                    <a:pt x="0" y="11950"/>
                    <a:pt x="11942" y="0"/>
                    <a:pt x="26677" y="0"/>
                  </a:cubicBezTo>
                  <a:cubicBezTo>
                    <a:pt x="41412" y="0"/>
                    <a:pt x="53395" y="11950"/>
                    <a:pt x="53395" y="26685"/>
                  </a:cubicBezTo>
                  <a:cubicBezTo>
                    <a:pt x="53395" y="41424"/>
                    <a:pt x="41412" y="53370"/>
                    <a:pt x="26677" y="5337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54850" lIns="109700" spcFirstLastPara="1" rIns="109700" wrap="square" tIns="54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t/>
              </a:r>
              <a:endPara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05;g30c62eaf3e7_0_1745"/>
            <p:cNvSpPr/>
            <p:nvPr/>
          </p:nvSpPr>
          <p:spPr>
            <a:xfrm>
              <a:off x="4503458" y="3072462"/>
              <a:ext cx="53395" cy="53370"/>
            </a:xfrm>
            <a:custGeom>
              <a:rect b="b" l="l" r="r" t="t"/>
              <a:pathLst>
                <a:path extrusionOk="0" h="53370" w="53395">
                  <a:moveTo>
                    <a:pt x="26677" y="53371"/>
                  </a:moveTo>
                  <a:cubicBezTo>
                    <a:pt x="11942" y="53371"/>
                    <a:pt x="0" y="41424"/>
                    <a:pt x="0" y="26685"/>
                  </a:cubicBezTo>
                  <a:cubicBezTo>
                    <a:pt x="0" y="11946"/>
                    <a:pt x="11942" y="0"/>
                    <a:pt x="26677" y="0"/>
                  </a:cubicBezTo>
                  <a:cubicBezTo>
                    <a:pt x="41412" y="0"/>
                    <a:pt x="53395" y="11946"/>
                    <a:pt x="53395" y="26685"/>
                  </a:cubicBezTo>
                  <a:cubicBezTo>
                    <a:pt x="53395" y="41424"/>
                    <a:pt x="41412" y="53371"/>
                    <a:pt x="26677" y="533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54850" lIns="109700" spcFirstLastPara="1" rIns="109700" wrap="square" tIns="54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t/>
              </a:r>
              <a:endPara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06;g30c62eaf3e7_0_1745"/>
            <p:cNvSpPr/>
            <p:nvPr/>
          </p:nvSpPr>
          <p:spPr>
            <a:xfrm>
              <a:off x="4503458" y="2850386"/>
              <a:ext cx="53395" cy="53370"/>
            </a:xfrm>
            <a:custGeom>
              <a:rect b="b" l="l" r="r" t="t"/>
              <a:pathLst>
                <a:path extrusionOk="0" h="53370" w="53395">
                  <a:moveTo>
                    <a:pt x="26677" y="53371"/>
                  </a:moveTo>
                  <a:cubicBezTo>
                    <a:pt x="11942" y="53371"/>
                    <a:pt x="0" y="41420"/>
                    <a:pt x="0" y="26685"/>
                  </a:cubicBezTo>
                  <a:cubicBezTo>
                    <a:pt x="0" y="11946"/>
                    <a:pt x="11942" y="0"/>
                    <a:pt x="26677" y="0"/>
                  </a:cubicBezTo>
                  <a:cubicBezTo>
                    <a:pt x="41412" y="0"/>
                    <a:pt x="53395" y="11946"/>
                    <a:pt x="53395" y="26685"/>
                  </a:cubicBezTo>
                  <a:cubicBezTo>
                    <a:pt x="53395" y="41420"/>
                    <a:pt x="41412" y="53371"/>
                    <a:pt x="26677" y="533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54850" lIns="109700" spcFirstLastPara="1" rIns="109700" wrap="square" tIns="54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t/>
              </a:r>
              <a:endPara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07;g30c62eaf3e7_0_1745"/>
            <p:cNvSpPr/>
            <p:nvPr/>
          </p:nvSpPr>
          <p:spPr>
            <a:xfrm>
              <a:off x="4503458" y="2628305"/>
              <a:ext cx="53395" cy="53370"/>
            </a:xfrm>
            <a:custGeom>
              <a:rect b="b" l="l" r="r" t="t"/>
              <a:pathLst>
                <a:path extrusionOk="0" h="53370" w="53395">
                  <a:moveTo>
                    <a:pt x="26677" y="53370"/>
                  </a:moveTo>
                  <a:cubicBezTo>
                    <a:pt x="11942" y="53370"/>
                    <a:pt x="0" y="41424"/>
                    <a:pt x="0" y="26685"/>
                  </a:cubicBezTo>
                  <a:cubicBezTo>
                    <a:pt x="0" y="11950"/>
                    <a:pt x="11942" y="0"/>
                    <a:pt x="26677" y="0"/>
                  </a:cubicBezTo>
                  <a:cubicBezTo>
                    <a:pt x="41412" y="0"/>
                    <a:pt x="53395" y="11950"/>
                    <a:pt x="53395" y="26685"/>
                  </a:cubicBezTo>
                  <a:cubicBezTo>
                    <a:pt x="53395" y="41424"/>
                    <a:pt x="41412" y="53370"/>
                    <a:pt x="26677" y="5337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54850" lIns="109700" spcFirstLastPara="1" rIns="109700" wrap="square" tIns="54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t/>
              </a:r>
              <a:endPara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g30c62eaf3e7_0_1745"/>
            <p:cNvSpPr/>
            <p:nvPr/>
          </p:nvSpPr>
          <p:spPr>
            <a:xfrm>
              <a:off x="4503458" y="2406229"/>
              <a:ext cx="53395" cy="53370"/>
            </a:xfrm>
            <a:custGeom>
              <a:rect b="b" l="l" r="r" t="t"/>
              <a:pathLst>
                <a:path extrusionOk="0" h="53370" w="53395">
                  <a:moveTo>
                    <a:pt x="26677" y="53371"/>
                  </a:moveTo>
                  <a:cubicBezTo>
                    <a:pt x="11942" y="53371"/>
                    <a:pt x="0" y="41424"/>
                    <a:pt x="0" y="26685"/>
                  </a:cubicBezTo>
                  <a:cubicBezTo>
                    <a:pt x="0" y="11946"/>
                    <a:pt x="11942" y="0"/>
                    <a:pt x="26677" y="0"/>
                  </a:cubicBezTo>
                  <a:cubicBezTo>
                    <a:pt x="41412" y="0"/>
                    <a:pt x="53395" y="11946"/>
                    <a:pt x="53395" y="26685"/>
                  </a:cubicBezTo>
                  <a:cubicBezTo>
                    <a:pt x="53395" y="41424"/>
                    <a:pt x="41412" y="53371"/>
                    <a:pt x="26677" y="533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54850" lIns="109700" spcFirstLastPara="1" rIns="109700" wrap="square" tIns="54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t/>
              </a:r>
              <a:endPara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09;g30c62eaf3e7_0_1745"/>
            <p:cNvSpPr/>
            <p:nvPr/>
          </p:nvSpPr>
          <p:spPr>
            <a:xfrm>
              <a:off x="4503458" y="2184153"/>
              <a:ext cx="53395" cy="53370"/>
            </a:xfrm>
            <a:custGeom>
              <a:rect b="b" l="l" r="r" t="t"/>
              <a:pathLst>
                <a:path extrusionOk="0" h="53370" w="53395">
                  <a:moveTo>
                    <a:pt x="26677" y="53371"/>
                  </a:moveTo>
                  <a:cubicBezTo>
                    <a:pt x="11942" y="53371"/>
                    <a:pt x="0" y="41420"/>
                    <a:pt x="0" y="26685"/>
                  </a:cubicBezTo>
                  <a:cubicBezTo>
                    <a:pt x="0" y="11946"/>
                    <a:pt x="11942" y="0"/>
                    <a:pt x="26677" y="0"/>
                  </a:cubicBezTo>
                  <a:cubicBezTo>
                    <a:pt x="41412" y="0"/>
                    <a:pt x="53395" y="11946"/>
                    <a:pt x="53395" y="26685"/>
                  </a:cubicBezTo>
                  <a:cubicBezTo>
                    <a:pt x="53395" y="41420"/>
                    <a:pt x="41412" y="53371"/>
                    <a:pt x="26677" y="533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54850" lIns="109700" spcFirstLastPara="1" rIns="109700" wrap="square" tIns="54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t/>
              </a:r>
              <a:endPara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0" name="Google Shape;110;g30c62eaf3e7_0_1745"/>
          <p:cNvSpPr txBox="1"/>
          <p:nvPr>
            <p:ph type="title"/>
          </p:nvPr>
        </p:nvSpPr>
        <p:spPr>
          <a:xfrm>
            <a:off x="498720" y="599340"/>
            <a:ext cx="13632900" cy="11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09700" lIns="109700" spcFirstLastPara="1" rIns="109700" wrap="square" tIns="109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" name="Google Shape;111;g30c62eaf3e7_0_1745"/>
          <p:cNvSpPr txBox="1"/>
          <p:nvPr>
            <p:ph idx="1" type="subTitle"/>
          </p:nvPr>
        </p:nvSpPr>
        <p:spPr>
          <a:xfrm>
            <a:off x="2866781" y="2559659"/>
            <a:ext cx="1005000" cy="6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09700" lIns="109700" spcFirstLastPara="1" rIns="109700" wrap="square" tIns="109700">
            <a:noAutofit/>
          </a:bodyPr>
          <a:lstStyle>
            <a:lvl1pPr lv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  <a:defRPr b="0" i="0" sz="3700" u="none" cap="none" strike="noStrike">
                <a:solidFill>
                  <a:schemeClr val="lt2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  <a:defRPr b="0" i="0" sz="3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  <a:defRPr b="0" i="0" sz="3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  <a:defRPr b="0" i="0" sz="3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  <a:defRPr b="0" i="0" sz="3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  <a:defRPr b="0" i="0" sz="3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  <a:defRPr b="0" i="0" sz="3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  <a:defRPr b="0" i="0" sz="3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  <a:defRPr b="0" i="0" sz="3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2" name="Google Shape;112;g30c62eaf3e7_0_1745"/>
          <p:cNvSpPr txBox="1"/>
          <p:nvPr>
            <p:ph idx="2" type="body"/>
          </p:nvPr>
        </p:nvSpPr>
        <p:spPr>
          <a:xfrm>
            <a:off x="1533037" y="3280560"/>
            <a:ext cx="3673200" cy="151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09700" lIns="109700" spcFirstLastPara="1" rIns="109700" wrap="square" tIns="109700">
            <a:noAutofit/>
          </a:bodyPr>
          <a:lstStyle>
            <a:lvl1pPr indent="-33655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65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65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65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65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65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65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65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65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3" name="Google Shape;113;g30c62eaf3e7_0_1745"/>
          <p:cNvSpPr txBox="1"/>
          <p:nvPr>
            <p:ph idx="3" type="subTitle"/>
          </p:nvPr>
        </p:nvSpPr>
        <p:spPr>
          <a:xfrm>
            <a:off x="6827724" y="2559659"/>
            <a:ext cx="1005000" cy="6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09700" lIns="109700" spcFirstLastPara="1" rIns="109700" wrap="square" tIns="109700">
            <a:noAutofit/>
          </a:bodyPr>
          <a:lstStyle>
            <a:lvl1pPr lv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  <a:defRPr b="0" i="0" sz="3700" u="none" cap="none" strike="noStrike">
                <a:solidFill>
                  <a:schemeClr val="lt2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  <a:defRPr b="0" i="0" sz="3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  <a:defRPr b="0" i="0" sz="3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  <a:defRPr b="0" i="0" sz="3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  <a:defRPr b="0" i="0" sz="3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  <a:defRPr b="0" i="0" sz="3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  <a:defRPr b="0" i="0" sz="3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  <a:defRPr b="0" i="0" sz="3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  <a:defRPr b="0" i="0" sz="3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4" name="Google Shape;114;g30c62eaf3e7_0_1745"/>
          <p:cNvSpPr txBox="1"/>
          <p:nvPr>
            <p:ph idx="4" type="body"/>
          </p:nvPr>
        </p:nvSpPr>
        <p:spPr>
          <a:xfrm>
            <a:off x="5478679" y="3280560"/>
            <a:ext cx="3673200" cy="151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09700" lIns="109700" spcFirstLastPara="1" rIns="109700" wrap="square" tIns="109700">
            <a:noAutofit/>
          </a:bodyPr>
          <a:lstStyle>
            <a:lvl1pPr indent="-33655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65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65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65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65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65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65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65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65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g30c62eaf3e7_0_1745"/>
          <p:cNvSpPr txBox="1"/>
          <p:nvPr>
            <p:ph idx="5" type="subTitle"/>
          </p:nvPr>
        </p:nvSpPr>
        <p:spPr>
          <a:xfrm>
            <a:off x="10788660" y="2559630"/>
            <a:ext cx="1005000" cy="6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09700" lIns="109700" spcFirstLastPara="1" rIns="109700" wrap="square" tIns="109700">
            <a:noAutofit/>
          </a:bodyPr>
          <a:lstStyle>
            <a:lvl1pPr lv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  <a:defRPr b="0" i="0" sz="3700" u="none" cap="none" strike="noStrike">
                <a:solidFill>
                  <a:schemeClr val="lt2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  <a:defRPr b="0" i="0" sz="3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  <a:defRPr b="0" i="0" sz="3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  <a:defRPr b="0" i="0" sz="3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  <a:defRPr b="0" i="0" sz="3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  <a:defRPr b="0" i="0" sz="3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  <a:defRPr b="0" i="0" sz="3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  <a:defRPr b="0" i="0" sz="3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  <a:defRPr b="0" i="0" sz="3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6" name="Google Shape;116;g30c62eaf3e7_0_1745"/>
          <p:cNvSpPr txBox="1"/>
          <p:nvPr>
            <p:ph idx="6" type="body"/>
          </p:nvPr>
        </p:nvSpPr>
        <p:spPr>
          <a:xfrm>
            <a:off x="9424347" y="3280560"/>
            <a:ext cx="3673200" cy="151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09700" lIns="109700" spcFirstLastPara="1" rIns="109700" wrap="square" tIns="109700">
            <a:noAutofit/>
          </a:bodyPr>
          <a:lstStyle>
            <a:lvl1pPr indent="-33655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65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65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65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65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65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65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65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65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7" name="Google Shape;117;g30c62eaf3e7_0_1745"/>
          <p:cNvSpPr txBox="1"/>
          <p:nvPr>
            <p:ph idx="7" type="subTitle"/>
          </p:nvPr>
        </p:nvSpPr>
        <p:spPr>
          <a:xfrm>
            <a:off x="2866780" y="5325394"/>
            <a:ext cx="1005000" cy="6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09700" lIns="109700" spcFirstLastPara="1" rIns="109700" wrap="square" tIns="109700">
            <a:noAutofit/>
          </a:bodyPr>
          <a:lstStyle>
            <a:lvl1pPr lv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  <a:defRPr b="0" i="0" sz="3700" u="none" cap="none" strike="noStrike">
                <a:solidFill>
                  <a:schemeClr val="lt2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  <a:defRPr b="0" i="0" sz="3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  <a:defRPr b="0" i="0" sz="3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  <a:defRPr b="0" i="0" sz="3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  <a:defRPr b="0" i="0" sz="3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  <a:defRPr b="0" i="0" sz="3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  <a:defRPr b="0" i="0" sz="3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  <a:defRPr b="0" i="0" sz="3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  <a:defRPr b="0" i="0" sz="3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8" name="Google Shape;118;g30c62eaf3e7_0_1745"/>
          <p:cNvSpPr txBox="1"/>
          <p:nvPr>
            <p:ph idx="8" type="body"/>
          </p:nvPr>
        </p:nvSpPr>
        <p:spPr>
          <a:xfrm>
            <a:off x="1532973" y="6163841"/>
            <a:ext cx="3673200" cy="151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09700" lIns="109700" spcFirstLastPara="1" rIns="109700" wrap="square" tIns="109700">
            <a:noAutofit/>
          </a:bodyPr>
          <a:lstStyle>
            <a:lvl1pPr indent="-33655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65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65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65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65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65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65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65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65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" name="Google Shape;119;g30c62eaf3e7_0_1745"/>
          <p:cNvSpPr txBox="1"/>
          <p:nvPr>
            <p:ph idx="9" type="subTitle"/>
          </p:nvPr>
        </p:nvSpPr>
        <p:spPr>
          <a:xfrm>
            <a:off x="6827724" y="5325394"/>
            <a:ext cx="1005000" cy="6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09700" lIns="109700" spcFirstLastPara="1" rIns="109700" wrap="square" tIns="109700">
            <a:noAutofit/>
          </a:bodyPr>
          <a:lstStyle>
            <a:lvl1pPr lv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  <a:defRPr b="0" i="0" sz="3700" u="none" cap="none" strike="noStrike">
                <a:solidFill>
                  <a:schemeClr val="lt2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  <a:defRPr b="0" i="0" sz="3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  <a:defRPr b="0" i="0" sz="3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  <a:defRPr b="0" i="0" sz="3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  <a:defRPr b="0" i="0" sz="3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  <a:defRPr b="0" i="0" sz="3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  <a:defRPr b="0" i="0" sz="3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  <a:defRPr b="0" i="0" sz="3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  <a:defRPr b="0" i="0" sz="3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g30c62eaf3e7_0_1745"/>
          <p:cNvSpPr txBox="1"/>
          <p:nvPr>
            <p:ph idx="13" type="body"/>
          </p:nvPr>
        </p:nvSpPr>
        <p:spPr>
          <a:xfrm>
            <a:off x="5478615" y="6163841"/>
            <a:ext cx="3673200" cy="151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09700" lIns="109700" spcFirstLastPara="1" rIns="109700" wrap="square" tIns="109700">
            <a:noAutofit/>
          </a:bodyPr>
          <a:lstStyle>
            <a:lvl1pPr indent="-33655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65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65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65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65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65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65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65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65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g30c62eaf3e7_0_1745"/>
          <p:cNvSpPr txBox="1"/>
          <p:nvPr>
            <p:ph idx="14" type="subTitle"/>
          </p:nvPr>
        </p:nvSpPr>
        <p:spPr>
          <a:xfrm>
            <a:off x="10788660" y="5325394"/>
            <a:ext cx="1005000" cy="6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09700" lIns="109700" spcFirstLastPara="1" rIns="109700" wrap="square" tIns="109700">
            <a:noAutofit/>
          </a:bodyPr>
          <a:lstStyle>
            <a:lvl1pPr lv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  <a:defRPr b="0" i="0" sz="3700" u="none" cap="none" strike="noStrike">
                <a:solidFill>
                  <a:schemeClr val="lt2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  <a:defRPr b="0" i="0" sz="3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  <a:defRPr b="0" i="0" sz="3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  <a:defRPr b="0" i="0" sz="3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  <a:defRPr b="0" i="0" sz="3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  <a:defRPr b="0" i="0" sz="3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  <a:defRPr b="0" i="0" sz="3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  <a:defRPr b="0" i="0" sz="3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  <a:defRPr b="0" i="0" sz="3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2" name="Google Shape;122;g30c62eaf3e7_0_1745"/>
          <p:cNvSpPr txBox="1"/>
          <p:nvPr>
            <p:ph idx="15" type="body"/>
          </p:nvPr>
        </p:nvSpPr>
        <p:spPr>
          <a:xfrm>
            <a:off x="9424283" y="6163841"/>
            <a:ext cx="3673200" cy="151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09700" lIns="109700" spcFirstLastPara="1" rIns="109700" wrap="square" tIns="109700">
            <a:noAutofit/>
          </a:bodyPr>
          <a:lstStyle>
            <a:lvl1pPr indent="-33655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65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65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65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65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65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65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65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65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master">
  <p:cSld name="Slide 3 master">
    <p:bg>
      <p:bgPr>
        <a:solidFill>
          <a:srgbClr val="000000"/>
        </a:solid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1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1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16" name="Google Shape;16;p12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 master">
  <p:cSld name="Slide 2 master">
    <p:bg>
      <p:bgPr>
        <a:solidFill>
          <a:srgbClr val="000000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1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20" name="Google Shape;20;p11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4 master">
  <p:cSld name="Slide 4 master">
    <p:bg>
      <p:bgPr>
        <a:solidFill>
          <a:srgbClr val="000000"/>
        </a:solid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1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24" name="Google Shape;24;p13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5 master">
  <p:cSld name="Slide 5 master">
    <p:bg>
      <p:bgPr>
        <a:solidFill>
          <a:srgbClr val="000000"/>
        </a:solidFill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27;p1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28" name="Google Shape;28;p14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6 master">
  <p:cSld name="Slide 6 master">
    <p:bg>
      <p:bgPr>
        <a:solidFill>
          <a:srgbClr val="000000"/>
        </a:solidFill>
      </p:bgPr>
    </p:bg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31;p1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32" name="Google Shape;32;p15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8 master">
  <p:cSld name="Slide 8 master">
    <p:bg>
      <p:bgPr>
        <a:solidFill>
          <a:srgbClr val="000000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Google Shape;35;p1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36" name="Google Shape;36;p17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 master">
  <p:cSld name="Slide 1 master">
    <p:bg>
      <p:bgPr>
        <a:solidFill>
          <a:srgbClr val="000000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1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40" name="Google Shape;40;p10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7 master">
  <p:cSld name="Slide 7 master">
    <p:bg>
      <p:bgPr>
        <a:solidFill>
          <a:srgbClr val="000000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1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44" name="Google Shape;44;p16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5.png"/><Relationship Id="rId4" Type="http://schemas.openxmlformats.org/officeDocument/2006/relationships/image" Target="../media/image23.png"/><Relationship Id="rId5" Type="http://schemas.openxmlformats.org/officeDocument/2006/relationships/image" Target="../media/image8.png"/><Relationship Id="rId6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2.png"/><Relationship Id="rId4" Type="http://schemas.openxmlformats.org/officeDocument/2006/relationships/image" Target="../media/image1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9.png"/><Relationship Id="rId4" Type="http://schemas.openxmlformats.org/officeDocument/2006/relationships/image" Target="../media/image14.png"/><Relationship Id="rId5" Type="http://schemas.openxmlformats.org/officeDocument/2006/relationships/image" Target="../media/image2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Relationship Id="rId4" Type="http://schemas.openxmlformats.org/officeDocument/2006/relationships/image" Target="../media/image2.jpg"/><Relationship Id="rId5" Type="http://schemas.openxmlformats.org/officeDocument/2006/relationships/image" Target="../media/image25.jpg"/><Relationship Id="rId6" Type="http://schemas.openxmlformats.org/officeDocument/2006/relationships/image" Target="../media/image13.png"/><Relationship Id="rId7" Type="http://schemas.openxmlformats.org/officeDocument/2006/relationships/image" Target="../media/image1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1.png"/><Relationship Id="rId4" Type="http://schemas.openxmlformats.org/officeDocument/2006/relationships/image" Target="../media/image33.png"/><Relationship Id="rId5" Type="http://schemas.openxmlformats.org/officeDocument/2006/relationships/image" Target="../media/image3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0.png"/><Relationship Id="rId4" Type="http://schemas.openxmlformats.org/officeDocument/2006/relationships/image" Target="../media/image3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0.png"/><Relationship Id="rId4" Type="http://schemas.openxmlformats.org/officeDocument/2006/relationships/image" Target="../media/image37.png"/><Relationship Id="rId5" Type="http://schemas.openxmlformats.org/officeDocument/2006/relationships/image" Target="../media/image4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6.png"/><Relationship Id="rId4" Type="http://schemas.openxmlformats.org/officeDocument/2006/relationships/image" Target="../media/image42.png"/><Relationship Id="rId5" Type="http://schemas.openxmlformats.org/officeDocument/2006/relationships/image" Target="../media/image48.png"/><Relationship Id="rId6" Type="http://schemas.openxmlformats.org/officeDocument/2006/relationships/image" Target="../media/image4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1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4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2.xml"/><Relationship Id="rId3" Type="http://schemas.openxmlformats.org/officeDocument/2006/relationships/hyperlink" Target="https://youtu.be/q8iS9qjpSP8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87CB9B"/>
        </a:solid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0c62eaf3e7_0_282"/>
          <p:cNvSpPr txBox="1"/>
          <p:nvPr>
            <p:ph type="title"/>
          </p:nvPr>
        </p:nvSpPr>
        <p:spPr>
          <a:xfrm>
            <a:off x="532345" y="1243640"/>
            <a:ext cx="5776800" cy="23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46275" lIns="146275" spcFirstLastPara="1" rIns="146275" wrap="square" tIns="146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b="1" lang="en-US" sz="11200">
                <a:latin typeface="Montserrat"/>
                <a:ea typeface="Montserrat"/>
                <a:cs typeface="Montserrat"/>
                <a:sym typeface="Montserrat"/>
              </a:rPr>
              <a:t>t</a:t>
            </a:r>
            <a:r>
              <a:rPr b="1" lang="en-US" sz="112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utti</a:t>
            </a:r>
            <a:endParaRPr b="1" sz="112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8" name="Google Shape;128;g30c62eaf3e7_0_282"/>
          <p:cNvSpPr txBox="1"/>
          <p:nvPr>
            <p:ph type="title"/>
          </p:nvPr>
        </p:nvSpPr>
        <p:spPr>
          <a:xfrm>
            <a:off x="566020" y="3721065"/>
            <a:ext cx="5776800" cy="23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46275" lIns="146275" spcFirstLastPara="1" rIns="146275" wrap="square" tIns="146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-US" sz="5000">
                <a:latin typeface="Montserrat"/>
                <a:ea typeface="Montserrat"/>
                <a:cs typeface="Montserrat"/>
                <a:sym typeface="Montserrat"/>
              </a:rPr>
              <a:t>On demand tutoring you can trust.</a:t>
            </a:r>
            <a:endParaRPr sz="50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29" name="Google Shape;129;g30c62eaf3e7_0_2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19360" y="243840"/>
            <a:ext cx="7741919" cy="77419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g30c62eaf3e7_0_28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800900" y="3579775"/>
            <a:ext cx="1490400" cy="51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66" name="Google Shape;266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8"/>
          <p:cNvSpPr/>
          <p:nvPr/>
        </p:nvSpPr>
        <p:spPr>
          <a:xfrm>
            <a:off x="755809" y="712708"/>
            <a:ext cx="5399365" cy="6748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05"/>
              </a:lnSpc>
              <a:spcBef>
                <a:spcPts val="0"/>
              </a:spcBef>
              <a:spcAft>
                <a:spcPts val="0"/>
              </a:spcAft>
              <a:buClr>
                <a:srgbClr val="3B4540"/>
              </a:buClr>
              <a:buSzPts val="4250"/>
              <a:buFont typeface="Fraunces ExtraBold"/>
              <a:buNone/>
            </a:pPr>
            <a:r>
              <a:rPr b="1" i="0" lang="en-US" sz="4250" u="none" cap="none" strike="noStrike">
                <a:solidFill>
                  <a:srgbClr val="3B4540"/>
                </a:solidFill>
                <a:latin typeface="Fraunces ExtraBold"/>
                <a:ea typeface="Fraunces ExtraBold"/>
                <a:cs typeface="Fraunces ExtraBold"/>
                <a:sym typeface="Fraunces ExtraBold"/>
              </a:rPr>
              <a:t>Tutti's Impact</a:t>
            </a:r>
            <a:endParaRPr b="0" i="0" sz="42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268" name="Google Shape;268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5809" y="1711404"/>
            <a:ext cx="1079778" cy="1935123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8"/>
          <p:cNvSpPr/>
          <p:nvPr/>
        </p:nvSpPr>
        <p:spPr>
          <a:xfrm>
            <a:off x="2159437" y="1927265"/>
            <a:ext cx="4617720" cy="3373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190"/>
              </a:lnSpc>
              <a:spcBef>
                <a:spcPts val="0"/>
              </a:spcBef>
              <a:spcAft>
                <a:spcPts val="0"/>
              </a:spcAft>
              <a:buClr>
                <a:srgbClr val="405449"/>
              </a:buClr>
              <a:buSzPts val="2100"/>
              <a:buFont typeface="Fraunces ExtraBold"/>
              <a:buNone/>
            </a:pPr>
            <a:r>
              <a:rPr b="1" i="0" lang="en-US" sz="2100" u="none" cap="none" strike="noStrike">
                <a:solidFill>
                  <a:srgbClr val="405449"/>
                </a:solidFill>
                <a:latin typeface="Fraunces ExtraBold"/>
                <a:ea typeface="Fraunces ExtraBold"/>
                <a:cs typeface="Fraunces ExtraBold"/>
                <a:sym typeface="Fraunces ExtraBold"/>
              </a:rPr>
              <a:t>Improved Academic Performance</a:t>
            </a:r>
            <a:endParaRPr b="0" i="0" sz="2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Google Shape;270;p8"/>
          <p:cNvSpPr/>
          <p:nvPr/>
        </p:nvSpPr>
        <p:spPr>
          <a:xfrm>
            <a:off x="2159437" y="2394109"/>
            <a:ext cx="6228755" cy="10365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405449"/>
              </a:buClr>
              <a:buSzPts val="1700"/>
              <a:buFont typeface="Nobile"/>
              <a:buNone/>
            </a:pPr>
            <a:r>
              <a:rPr b="0" i="0" lang="en-US" sz="1700" u="none" cap="none" strike="noStrike">
                <a:solidFill>
                  <a:srgbClr val="405449"/>
                </a:solidFill>
                <a:latin typeface="Nobile"/>
                <a:ea typeface="Nobile"/>
                <a:cs typeface="Nobile"/>
                <a:sym typeface="Nobile"/>
              </a:rPr>
              <a:t>Tutti's on-demand tutoring and AI-powered learning support will help students achieve better academic outcomes and reach their full potential.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271" name="Google Shape;271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55809" y="3646527"/>
            <a:ext cx="1079778" cy="1935123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8"/>
          <p:cNvSpPr/>
          <p:nvPr/>
        </p:nvSpPr>
        <p:spPr>
          <a:xfrm>
            <a:off x="2159437" y="3862388"/>
            <a:ext cx="4240768" cy="3373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190"/>
              </a:lnSpc>
              <a:spcBef>
                <a:spcPts val="0"/>
              </a:spcBef>
              <a:spcAft>
                <a:spcPts val="0"/>
              </a:spcAft>
              <a:buClr>
                <a:srgbClr val="405449"/>
              </a:buClr>
              <a:buSzPts val="2100"/>
              <a:buFont typeface="Fraunces ExtraBold"/>
              <a:buNone/>
            </a:pPr>
            <a:r>
              <a:rPr b="1" i="0" lang="en-US" sz="2100" u="none" cap="none" strike="noStrike">
                <a:solidFill>
                  <a:srgbClr val="405449"/>
                </a:solidFill>
                <a:latin typeface="Fraunces ExtraBold"/>
                <a:ea typeface="Fraunces ExtraBold"/>
                <a:cs typeface="Fraunces ExtraBold"/>
                <a:sym typeface="Fraunces ExtraBold"/>
              </a:rPr>
              <a:t>Enhanced Learning Experience</a:t>
            </a:r>
            <a:endParaRPr b="0" i="0" sz="2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p8"/>
          <p:cNvSpPr/>
          <p:nvPr/>
        </p:nvSpPr>
        <p:spPr>
          <a:xfrm>
            <a:off x="2159437" y="4329232"/>
            <a:ext cx="6228755" cy="10365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405449"/>
              </a:buClr>
              <a:buSzPts val="1700"/>
              <a:buFont typeface="Nobile"/>
              <a:buNone/>
            </a:pPr>
            <a:r>
              <a:rPr b="0" i="0" lang="en-US" sz="1700" u="none" cap="none" strike="noStrike">
                <a:solidFill>
                  <a:srgbClr val="405449"/>
                </a:solidFill>
                <a:latin typeface="Nobile"/>
                <a:ea typeface="Nobile"/>
                <a:cs typeface="Nobile"/>
                <a:sym typeface="Nobile"/>
              </a:rPr>
              <a:t>The platform's seamless, collaborative approach will create a more engaging and rewarding learning experience for students.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274" name="Google Shape;274;p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55809" y="5581650"/>
            <a:ext cx="1079778" cy="1935123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8"/>
          <p:cNvSpPr/>
          <p:nvPr/>
        </p:nvSpPr>
        <p:spPr>
          <a:xfrm>
            <a:off x="2159437" y="5797510"/>
            <a:ext cx="3840123" cy="3373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190"/>
              </a:lnSpc>
              <a:spcBef>
                <a:spcPts val="0"/>
              </a:spcBef>
              <a:spcAft>
                <a:spcPts val="0"/>
              </a:spcAft>
              <a:buClr>
                <a:srgbClr val="405449"/>
              </a:buClr>
              <a:buSzPts val="2100"/>
              <a:buFont typeface="Fraunces ExtraBold"/>
              <a:buNone/>
            </a:pPr>
            <a:r>
              <a:rPr b="1" i="0" lang="en-US" sz="2100" u="none" cap="none" strike="noStrike">
                <a:solidFill>
                  <a:srgbClr val="405449"/>
                </a:solidFill>
                <a:latin typeface="Fraunces ExtraBold"/>
                <a:ea typeface="Fraunces ExtraBold"/>
                <a:cs typeface="Fraunces ExtraBold"/>
                <a:sym typeface="Fraunces ExtraBold"/>
              </a:rPr>
              <a:t>Increased Earning Potential</a:t>
            </a:r>
            <a:endParaRPr b="0" i="0" sz="2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8"/>
          <p:cNvSpPr/>
          <p:nvPr/>
        </p:nvSpPr>
        <p:spPr>
          <a:xfrm>
            <a:off x="2159437" y="6264354"/>
            <a:ext cx="6228755" cy="10365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405449"/>
              </a:buClr>
              <a:buSzPts val="1700"/>
              <a:buFont typeface="Nobile"/>
              <a:buNone/>
            </a:pPr>
            <a:r>
              <a:rPr b="0" i="0" lang="en-US" sz="1700" u="none" cap="none" strike="noStrike">
                <a:solidFill>
                  <a:srgbClr val="405449"/>
                </a:solidFill>
                <a:latin typeface="Nobile"/>
                <a:ea typeface="Nobile"/>
                <a:cs typeface="Nobile"/>
                <a:sym typeface="Nobile"/>
              </a:rPr>
              <a:t>Capable students can leverage Tutti to earn money as peer tutors, providing them with valuable work experience and additional income.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82" name="Google Shape;282;g30c62eaf3e7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479518" y="1707118"/>
            <a:ext cx="4815364" cy="4815364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g30c62eaf3e7_0_0"/>
          <p:cNvSpPr/>
          <p:nvPr/>
        </p:nvSpPr>
        <p:spPr>
          <a:xfrm>
            <a:off x="939522" y="2957155"/>
            <a:ext cx="7265100" cy="23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17"/>
              </a:lnSpc>
              <a:spcBef>
                <a:spcPts val="0"/>
              </a:spcBef>
              <a:spcAft>
                <a:spcPts val="0"/>
              </a:spcAft>
              <a:buClr>
                <a:srgbClr val="3B4540"/>
              </a:buClr>
              <a:buSzPts val="7250"/>
              <a:buFont typeface="Fraunces ExtraBold"/>
              <a:buNone/>
            </a:pPr>
            <a:r>
              <a:rPr b="1" i="0" lang="en-US" sz="7250" u="none" cap="none" strike="noStrike">
                <a:solidFill>
                  <a:srgbClr val="3B4540"/>
                </a:solidFill>
                <a:latin typeface="Fraunces ExtraBold"/>
                <a:ea typeface="Fraunces ExtraBold"/>
                <a:cs typeface="Fraunces ExtraBold"/>
                <a:sym typeface="Fraunces ExtraBold"/>
              </a:rPr>
              <a:t>Market Research</a:t>
            </a:r>
            <a:endParaRPr b="0" i="0" sz="72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30c62eaf3e7_0_6"/>
          <p:cNvSpPr/>
          <p:nvPr/>
        </p:nvSpPr>
        <p:spPr>
          <a:xfrm>
            <a:off x="892375" y="449575"/>
            <a:ext cx="12607500" cy="15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B4540"/>
              </a:buClr>
              <a:buSzPts val="5000"/>
              <a:buFont typeface="Fraunces ExtraBold"/>
              <a:buNone/>
            </a:pPr>
            <a:r>
              <a:rPr b="1" i="0" lang="en-US" sz="5000" u="none" cap="none" strike="noStrike">
                <a:solidFill>
                  <a:srgbClr val="3B4540"/>
                </a:solidFill>
                <a:latin typeface="Fraunces ExtraBold"/>
                <a:ea typeface="Fraunces ExtraBold"/>
                <a:cs typeface="Fraunces ExtraBold"/>
                <a:sym typeface="Fraunces ExtraBold"/>
              </a:rPr>
              <a:t>Wyzant</a:t>
            </a:r>
            <a:endParaRPr b="1" i="0" sz="5000" u="none" cap="none" strike="noStrike">
              <a:solidFill>
                <a:srgbClr val="3B4540"/>
              </a:solidFill>
              <a:latin typeface="Fraunces ExtraBold"/>
              <a:ea typeface="Fraunces ExtraBold"/>
              <a:cs typeface="Fraunces ExtraBold"/>
              <a:sym typeface="Fraunces ExtraBold"/>
            </a:endParaRPr>
          </a:p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B4540"/>
              </a:buClr>
              <a:buSzPts val="5000"/>
              <a:buFont typeface="Fraunces ExtraBold"/>
              <a:buNone/>
            </a:pPr>
            <a:r>
              <a:rPr b="1" i="1" lang="en-US" sz="5000" u="none" cap="none" strike="noStrike">
                <a:solidFill>
                  <a:srgbClr val="3B4540"/>
                </a:solidFill>
                <a:latin typeface="Fraunces ExtraBold"/>
                <a:ea typeface="Fraunces ExtraBold"/>
                <a:cs typeface="Fraunces ExtraBold"/>
                <a:sym typeface="Fraunces ExtraBold"/>
              </a:rPr>
              <a:t>“Expert Tutors at Affordable Prices”</a:t>
            </a:r>
            <a:endParaRPr b="1" i="1" sz="5000" u="none" cap="none" strike="noStrike">
              <a:solidFill>
                <a:srgbClr val="3B4540"/>
              </a:solidFill>
              <a:latin typeface="Fraunces ExtraBold"/>
              <a:ea typeface="Fraunces ExtraBold"/>
              <a:cs typeface="Fraunces ExtraBold"/>
              <a:sym typeface="Fraunces ExtraBold"/>
            </a:endParaRPr>
          </a:p>
        </p:txBody>
      </p:sp>
      <p:sp>
        <p:nvSpPr>
          <p:cNvPr id="290" name="Google Shape;290;g30c62eaf3e7_0_6"/>
          <p:cNvSpPr/>
          <p:nvPr/>
        </p:nvSpPr>
        <p:spPr>
          <a:xfrm>
            <a:off x="892373" y="2680454"/>
            <a:ext cx="3187200" cy="3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Clr>
                <a:srgbClr val="3B4540"/>
              </a:buClr>
              <a:buSzPts val="2500"/>
              <a:buFont typeface="Fraunces ExtraBold"/>
              <a:buNone/>
            </a:pPr>
            <a:r>
              <a:rPr b="1" i="0" lang="en-US" sz="2500" u="none" cap="none" strike="noStrike">
                <a:solidFill>
                  <a:srgbClr val="3B4540"/>
                </a:solidFill>
                <a:latin typeface="Fraunces ExtraBold"/>
                <a:ea typeface="Fraunces ExtraBold"/>
                <a:cs typeface="Fraunces ExtraBold"/>
                <a:sym typeface="Fraunces ExtraBold"/>
              </a:rPr>
              <a:t>What Works</a:t>
            </a:r>
            <a:endParaRPr b="0" i="0" sz="2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g30c62eaf3e7_0_6"/>
          <p:cNvSpPr/>
          <p:nvPr/>
        </p:nvSpPr>
        <p:spPr>
          <a:xfrm>
            <a:off x="892373" y="3333750"/>
            <a:ext cx="6111900" cy="12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405449"/>
              </a:buClr>
              <a:buSzPts val="2000"/>
              <a:buFont typeface="Nobile"/>
              <a:buNone/>
            </a:pPr>
            <a:r>
              <a:rPr b="0" i="0" lang="en-US" sz="2000" u="none" cap="none" strike="noStrike">
                <a:solidFill>
                  <a:srgbClr val="405449"/>
                </a:solidFill>
                <a:latin typeface="Nobile"/>
                <a:ea typeface="Nobile"/>
                <a:cs typeface="Nobile"/>
                <a:sym typeface="Nobile"/>
              </a:rPr>
              <a:t>Wyzant offers a wide range of subjects, allowing college students to find help in almost any area of study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g30c62eaf3e7_0_6"/>
          <p:cNvSpPr/>
          <p:nvPr/>
        </p:nvSpPr>
        <p:spPr>
          <a:xfrm>
            <a:off x="7869311" y="2545879"/>
            <a:ext cx="3187200" cy="3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Clr>
                <a:srgbClr val="3B4540"/>
              </a:buClr>
              <a:buSzPts val="2500"/>
              <a:buFont typeface="Fraunces ExtraBold"/>
              <a:buNone/>
            </a:pPr>
            <a:r>
              <a:rPr b="1" i="0" lang="en-US" sz="2500" u="none" cap="none" strike="noStrike">
                <a:solidFill>
                  <a:srgbClr val="3B4540"/>
                </a:solidFill>
                <a:latin typeface="Fraunces ExtraBold"/>
                <a:ea typeface="Fraunces ExtraBold"/>
                <a:cs typeface="Fraunces ExtraBold"/>
                <a:sym typeface="Fraunces ExtraBold"/>
              </a:rPr>
              <a:t>What Doesn't Work</a:t>
            </a:r>
            <a:endParaRPr b="0" i="0" sz="2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" name="Google Shape;293;g30c62eaf3e7_0_6"/>
          <p:cNvSpPr/>
          <p:nvPr/>
        </p:nvSpPr>
        <p:spPr>
          <a:xfrm>
            <a:off x="8007975" y="3129750"/>
            <a:ext cx="5703900" cy="16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405449"/>
              </a:buClr>
              <a:buSzPts val="2000"/>
              <a:buFont typeface="Nobile"/>
              <a:buChar char="•"/>
            </a:pPr>
            <a:r>
              <a:rPr b="0" i="0" lang="en-US" sz="2000" u="none" cap="none" strike="noStrike">
                <a:solidFill>
                  <a:srgbClr val="405449"/>
                </a:solidFill>
                <a:latin typeface="Nobile"/>
                <a:ea typeface="Nobile"/>
                <a:cs typeface="Nobile"/>
                <a:sym typeface="Nobile"/>
              </a:rPr>
              <a:t>Not college-specific, leading to a diluted experience where students must navigate a broader audience, including K-12 and adult learners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g30c62eaf3e7_0_6"/>
          <p:cNvSpPr/>
          <p:nvPr/>
        </p:nvSpPr>
        <p:spPr>
          <a:xfrm>
            <a:off x="8007975" y="5167437"/>
            <a:ext cx="57039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405449"/>
              </a:buClr>
              <a:buSzPts val="2000"/>
              <a:buFont typeface="Nobile"/>
              <a:buChar char="•"/>
            </a:pPr>
            <a:r>
              <a:rPr b="0" i="0" lang="en-US" sz="2000" u="none" cap="none" strike="noStrike">
                <a:solidFill>
                  <a:srgbClr val="405449"/>
                </a:solidFill>
                <a:latin typeface="Nobile"/>
                <a:ea typeface="Nobile"/>
                <a:cs typeface="Nobile"/>
                <a:sym typeface="Nobile"/>
              </a:rPr>
              <a:t>Time consuming manual tutor search process 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g30c62eaf3e7_0_6"/>
          <p:cNvSpPr/>
          <p:nvPr/>
        </p:nvSpPr>
        <p:spPr>
          <a:xfrm>
            <a:off x="8048325" y="6120967"/>
            <a:ext cx="5703900" cy="12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405449"/>
              </a:buClr>
              <a:buSzPts val="2000"/>
              <a:buFont typeface="Nobile"/>
              <a:buChar char="•"/>
            </a:pPr>
            <a:r>
              <a:rPr b="0" i="0" lang="en-US" sz="2000" u="none" cap="none" strike="noStrike">
                <a:solidFill>
                  <a:srgbClr val="405449"/>
                </a:solidFill>
                <a:latin typeface="Nobile"/>
                <a:ea typeface="Nobile"/>
                <a:cs typeface="Nobile"/>
                <a:sym typeface="Nobile"/>
              </a:rPr>
              <a:t>Lack of AI-powered tools like automatic note-taking or session summaries leaves students without valuable support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6" name="Google Shape;296;g30c62eaf3e7_0_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92375" y="5230875"/>
            <a:ext cx="2319350" cy="231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02" name="Google Shape;302;g30c62eaf3e7_0_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g30c62eaf3e7_0_17"/>
          <p:cNvSpPr/>
          <p:nvPr/>
        </p:nvSpPr>
        <p:spPr>
          <a:xfrm>
            <a:off x="6425922" y="779502"/>
            <a:ext cx="7265100" cy="251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Clr>
                <a:srgbClr val="3B4540"/>
              </a:buClr>
              <a:buSzPts val="5250"/>
              <a:buFont typeface="Fraunces ExtraBold"/>
              <a:buNone/>
            </a:pPr>
            <a:r>
              <a:rPr b="1" i="0" lang="en-US" sz="5250" u="none" cap="none" strike="noStrike">
                <a:solidFill>
                  <a:srgbClr val="3B4540"/>
                </a:solidFill>
                <a:latin typeface="Fraunces ExtraBold"/>
                <a:ea typeface="Fraunces ExtraBold"/>
                <a:cs typeface="Fraunces ExtraBold"/>
                <a:sym typeface="Fraunces ExtraBold"/>
              </a:rPr>
              <a:t>Nightowl</a:t>
            </a:r>
            <a:endParaRPr b="1" i="0" sz="5250" u="none" cap="none" strike="noStrike">
              <a:solidFill>
                <a:srgbClr val="3B4540"/>
              </a:solidFill>
              <a:latin typeface="Fraunces ExtraBold"/>
              <a:ea typeface="Fraunces ExtraBold"/>
              <a:cs typeface="Fraunces ExtraBold"/>
              <a:sym typeface="Fraunces ExtraBold"/>
            </a:endParaRPr>
          </a:p>
          <a:p>
            <a:pPr indent="0" lvl="0" marL="0" marR="0" rtl="0" algn="l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Clr>
                <a:srgbClr val="3B4540"/>
              </a:buClr>
              <a:buSzPts val="5250"/>
              <a:buFont typeface="Fraunces ExtraBold"/>
              <a:buNone/>
            </a:pPr>
            <a:r>
              <a:rPr b="1" i="1" lang="en-US" sz="4650" u="none" cap="none" strike="noStrike">
                <a:solidFill>
                  <a:srgbClr val="3B4540"/>
                </a:solidFill>
                <a:latin typeface="Fraunces ExtraBold"/>
                <a:ea typeface="Fraunces ExtraBold"/>
                <a:cs typeface="Fraunces ExtraBold"/>
                <a:sym typeface="Fraunces ExtraBold"/>
              </a:rPr>
              <a:t>“Get help now”</a:t>
            </a:r>
            <a:endParaRPr b="1" i="1" sz="4650" u="none" cap="none" strike="noStrike">
              <a:solidFill>
                <a:srgbClr val="3B4540"/>
              </a:solidFill>
              <a:latin typeface="Fraunces ExtraBold"/>
              <a:ea typeface="Fraunces ExtraBold"/>
              <a:cs typeface="Fraunces ExtraBold"/>
              <a:sym typeface="Fraunces ExtraBold"/>
            </a:endParaRPr>
          </a:p>
        </p:txBody>
      </p:sp>
      <p:sp>
        <p:nvSpPr>
          <p:cNvPr id="304" name="Google Shape;304;g30c62eaf3e7_0_17"/>
          <p:cNvSpPr/>
          <p:nvPr/>
        </p:nvSpPr>
        <p:spPr>
          <a:xfrm>
            <a:off x="6425922" y="3238857"/>
            <a:ext cx="603900" cy="603900"/>
          </a:xfrm>
          <a:prstGeom prst="roundRect">
            <a:avLst>
              <a:gd fmla="val 40000" name="adj"/>
            </a:avLst>
          </a:prstGeom>
          <a:solidFill>
            <a:srgbClr val="E8F3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" name="Google Shape;305;g30c62eaf3e7_0_17"/>
          <p:cNvSpPr/>
          <p:nvPr/>
        </p:nvSpPr>
        <p:spPr>
          <a:xfrm>
            <a:off x="6627376" y="3339465"/>
            <a:ext cx="2010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5449"/>
              </a:buClr>
              <a:buSzPts val="3150"/>
              <a:buFont typeface="Fraunces ExtraBold"/>
              <a:buNone/>
            </a:pPr>
            <a:r>
              <a:rPr b="1" i="0" lang="en-US" sz="3150" u="none" cap="none" strike="noStrike">
                <a:solidFill>
                  <a:srgbClr val="405449"/>
                </a:solidFill>
                <a:latin typeface="Fraunces ExtraBold"/>
                <a:ea typeface="Fraunces ExtraBold"/>
                <a:cs typeface="Fraunces ExtraBold"/>
                <a:sym typeface="Fraunces ExtraBold"/>
              </a:rPr>
              <a:t>1</a:t>
            </a:r>
            <a:endParaRPr b="0" i="0" sz="31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g30c62eaf3e7_0_17"/>
          <p:cNvSpPr/>
          <p:nvPr/>
        </p:nvSpPr>
        <p:spPr>
          <a:xfrm>
            <a:off x="7298293" y="3238857"/>
            <a:ext cx="3355500" cy="4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923"/>
              </a:lnSpc>
              <a:spcBef>
                <a:spcPts val="0"/>
              </a:spcBef>
              <a:spcAft>
                <a:spcPts val="0"/>
              </a:spcAft>
              <a:buClr>
                <a:srgbClr val="405449"/>
              </a:buClr>
              <a:buSzPts val="2600"/>
              <a:buFont typeface="Fraunces ExtraBold"/>
              <a:buNone/>
            </a:pPr>
            <a:r>
              <a:rPr b="1" i="0" lang="en-US" sz="2600" u="none" cap="none" strike="noStrike">
                <a:solidFill>
                  <a:srgbClr val="405449"/>
                </a:solidFill>
                <a:latin typeface="Fraunces ExtraBold"/>
                <a:ea typeface="Fraunces ExtraBold"/>
                <a:cs typeface="Fraunces ExtraBold"/>
                <a:sym typeface="Fraunces ExtraBold"/>
              </a:rPr>
              <a:t>What Works</a:t>
            </a:r>
            <a:endParaRPr b="0" i="0" sz="2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g30c62eaf3e7_0_17"/>
          <p:cNvSpPr/>
          <p:nvPr/>
        </p:nvSpPr>
        <p:spPr>
          <a:xfrm>
            <a:off x="7298293" y="3819168"/>
            <a:ext cx="6392700" cy="8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523"/>
              </a:lnSpc>
              <a:spcBef>
                <a:spcPts val="0"/>
              </a:spcBef>
              <a:spcAft>
                <a:spcPts val="0"/>
              </a:spcAft>
              <a:buClr>
                <a:srgbClr val="405449"/>
              </a:buClr>
              <a:buSzPts val="2100"/>
              <a:buFont typeface="Nobile"/>
              <a:buNone/>
            </a:pPr>
            <a:r>
              <a:rPr b="0" i="0" lang="en-US" sz="2100" u="none" cap="none" strike="noStrike">
                <a:solidFill>
                  <a:srgbClr val="405449"/>
                </a:solidFill>
                <a:latin typeface="Nobile"/>
                <a:ea typeface="Nobile"/>
                <a:cs typeface="Nobile"/>
                <a:sym typeface="Nobile"/>
              </a:rPr>
              <a:t>Nightowl allows college students to quickly find peers to collaborate with on academic projects.</a:t>
            </a:r>
            <a:endParaRPr b="0" i="0" sz="2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" name="Google Shape;308;g30c62eaf3e7_0_17"/>
          <p:cNvSpPr/>
          <p:nvPr/>
        </p:nvSpPr>
        <p:spPr>
          <a:xfrm>
            <a:off x="6425922" y="5248632"/>
            <a:ext cx="603900" cy="603900"/>
          </a:xfrm>
          <a:prstGeom prst="roundRect">
            <a:avLst>
              <a:gd fmla="val 40000" name="adj"/>
            </a:avLst>
          </a:prstGeom>
          <a:solidFill>
            <a:srgbClr val="E8F3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g30c62eaf3e7_0_17"/>
          <p:cNvSpPr/>
          <p:nvPr/>
        </p:nvSpPr>
        <p:spPr>
          <a:xfrm>
            <a:off x="6596301" y="5349240"/>
            <a:ext cx="2631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5449"/>
              </a:buClr>
              <a:buSzPts val="3150"/>
              <a:buFont typeface="Fraunces ExtraBold"/>
              <a:buNone/>
            </a:pPr>
            <a:r>
              <a:rPr b="1" i="0" lang="en-US" sz="3150" u="none" cap="none" strike="noStrike">
                <a:solidFill>
                  <a:srgbClr val="405449"/>
                </a:solidFill>
                <a:latin typeface="Fraunces ExtraBold"/>
                <a:ea typeface="Fraunces ExtraBold"/>
                <a:cs typeface="Fraunces ExtraBold"/>
                <a:sym typeface="Fraunces ExtraBold"/>
              </a:rPr>
              <a:t>2</a:t>
            </a:r>
            <a:endParaRPr b="0" i="0" sz="31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" name="Google Shape;310;g30c62eaf3e7_0_17"/>
          <p:cNvSpPr/>
          <p:nvPr/>
        </p:nvSpPr>
        <p:spPr>
          <a:xfrm>
            <a:off x="7298293" y="5248632"/>
            <a:ext cx="3355500" cy="4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923"/>
              </a:lnSpc>
              <a:spcBef>
                <a:spcPts val="0"/>
              </a:spcBef>
              <a:spcAft>
                <a:spcPts val="0"/>
              </a:spcAft>
              <a:buClr>
                <a:srgbClr val="405449"/>
              </a:buClr>
              <a:buSzPts val="2600"/>
              <a:buFont typeface="Fraunces ExtraBold"/>
              <a:buNone/>
            </a:pPr>
            <a:r>
              <a:rPr b="1" i="0" lang="en-US" sz="2600" u="none" cap="none" strike="noStrike">
                <a:solidFill>
                  <a:srgbClr val="405449"/>
                </a:solidFill>
                <a:latin typeface="Fraunces ExtraBold"/>
                <a:ea typeface="Fraunces ExtraBold"/>
                <a:cs typeface="Fraunces ExtraBold"/>
                <a:sym typeface="Fraunces ExtraBold"/>
              </a:rPr>
              <a:t>What Doesn't Work</a:t>
            </a:r>
            <a:endParaRPr b="0" i="0" sz="2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g30c62eaf3e7_0_17"/>
          <p:cNvSpPr/>
          <p:nvPr/>
        </p:nvSpPr>
        <p:spPr>
          <a:xfrm>
            <a:off x="7298293" y="5828943"/>
            <a:ext cx="6392700" cy="8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523"/>
              </a:lnSpc>
              <a:spcBef>
                <a:spcPts val="0"/>
              </a:spcBef>
              <a:spcAft>
                <a:spcPts val="0"/>
              </a:spcAft>
              <a:buClr>
                <a:srgbClr val="405449"/>
              </a:buClr>
              <a:buSzPts val="2100"/>
              <a:buFont typeface="Nobile"/>
              <a:buNone/>
            </a:pPr>
            <a:r>
              <a:rPr b="0" i="0" lang="en-US" sz="2100" u="none" cap="none" strike="noStrike">
                <a:solidFill>
                  <a:srgbClr val="405449"/>
                </a:solidFill>
                <a:latin typeface="Nobile"/>
                <a:ea typeface="Nobile"/>
                <a:cs typeface="Nobile"/>
                <a:sym typeface="Nobile"/>
              </a:rPr>
              <a:t>Does not provide a way for students to receive academic help from qualified individuals</a:t>
            </a:r>
            <a:endParaRPr b="0" i="0" sz="2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30c62eaf3e7_0_31"/>
          <p:cNvSpPr/>
          <p:nvPr/>
        </p:nvSpPr>
        <p:spPr>
          <a:xfrm>
            <a:off x="939522" y="772001"/>
            <a:ext cx="12751500" cy="16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Clr>
                <a:srgbClr val="3B4540"/>
              </a:buClr>
              <a:buSzPts val="5250"/>
              <a:buFont typeface="Fraunces ExtraBold"/>
              <a:buNone/>
            </a:pPr>
            <a:r>
              <a:rPr b="1" i="0" lang="en-US" sz="5250" u="none" cap="none" strike="noStrike">
                <a:solidFill>
                  <a:srgbClr val="3B4540"/>
                </a:solidFill>
                <a:latin typeface="Fraunces ExtraBold"/>
                <a:ea typeface="Fraunces ExtraBold"/>
                <a:cs typeface="Fraunces ExtraBold"/>
                <a:sym typeface="Fraunces ExtraBold"/>
              </a:rPr>
              <a:t>Superprof</a:t>
            </a:r>
            <a:endParaRPr b="1" i="0" sz="5250" u="none" cap="none" strike="noStrike">
              <a:solidFill>
                <a:srgbClr val="3B4540"/>
              </a:solidFill>
              <a:latin typeface="Fraunces ExtraBold"/>
              <a:ea typeface="Fraunces ExtraBold"/>
              <a:cs typeface="Fraunces ExtraBold"/>
              <a:sym typeface="Fraunces ExtraBold"/>
            </a:endParaRPr>
          </a:p>
          <a:p>
            <a:pPr indent="0" lvl="0" marL="0" marR="0" rtl="0" algn="l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Clr>
                <a:srgbClr val="3B4540"/>
              </a:buClr>
              <a:buSzPts val="5250"/>
              <a:buFont typeface="Fraunces ExtraBold"/>
              <a:buNone/>
            </a:pPr>
            <a:r>
              <a:rPr b="1" i="1" lang="en-US" sz="5250" u="none" cap="none" strike="noStrike">
                <a:solidFill>
                  <a:srgbClr val="3B4540"/>
                </a:solidFill>
                <a:latin typeface="Fraunces ExtraBold"/>
                <a:ea typeface="Fraunces ExtraBold"/>
                <a:cs typeface="Fraunces ExtraBold"/>
                <a:sym typeface="Fraunces ExtraBold"/>
              </a:rPr>
              <a:t>“Find the perfect tutor”</a:t>
            </a:r>
            <a:endParaRPr b="1" i="1" sz="5250" u="none" cap="none" strike="noStrike">
              <a:solidFill>
                <a:srgbClr val="3B4540"/>
              </a:solidFill>
              <a:latin typeface="Fraunces ExtraBold"/>
              <a:ea typeface="Fraunces ExtraBold"/>
              <a:cs typeface="Fraunces ExtraBold"/>
              <a:sym typeface="Fraunces ExtraBold"/>
            </a:endParaRPr>
          </a:p>
        </p:txBody>
      </p:sp>
      <p:sp>
        <p:nvSpPr>
          <p:cNvPr id="318" name="Google Shape;318;g30c62eaf3e7_0_31"/>
          <p:cNvSpPr/>
          <p:nvPr/>
        </p:nvSpPr>
        <p:spPr>
          <a:xfrm>
            <a:off x="939522" y="3044666"/>
            <a:ext cx="3355500" cy="4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923"/>
              </a:lnSpc>
              <a:spcBef>
                <a:spcPts val="0"/>
              </a:spcBef>
              <a:spcAft>
                <a:spcPts val="0"/>
              </a:spcAft>
              <a:buClr>
                <a:srgbClr val="3B4540"/>
              </a:buClr>
              <a:buSzPts val="2600"/>
              <a:buFont typeface="Fraunces ExtraBold"/>
              <a:buNone/>
            </a:pPr>
            <a:r>
              <a:rPr b="1" i="0" lang="en-US" sz="2600" u="none" cap="none" strike="noStrike">
                <a:solidFill>
                  <a:srgbClr val="3B4540"/>
                </a:solidFill>
                <a:latin typeface="Fraunces ExtraBold"/>
                <a:ea typeface="Fraunces ExtraBold"/>
                <a:cs typeface="Fraunces ExtraBold"/>
                <a:sym typeface="Fraunces ExtraBold"/>
              </a:rPr>
              <a:t>What Works</a:t>
            </a:r>
            <a:endParaRPr b="0" i="0" sz="2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" name="Google Shape;319;g30c62eaf3e7_0_31"/>
          <p:cNvSpPr/>
          <p:nvPr/>
        </p:nvSpPr>
        <p:spPr>
          <a:xfrm>
            <a:off x="939522" y="3732371"/>
            <a:ext cx="6048300" cy="17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523"/>
              </a:lnSpc>
              <a:spcBef>
                <a:spcPts val="0"/>
              </a:spcBef>
              <a:spcAft>
                <a:spcPts val="0"/>
              </a:spcAft>
              <a:buClr>
                <a:srgbClr val="405449"/>
              </a:buClr>
              <a:buSzPts val="2100"/>
              <a:buFont typeface="Nobile"/>
              <a:buNone/>
            </a:pPr>
            <a:r>
              <a:rPr b="0" i="0" lang="en-US" sz="2100" u="none" cap="none" strike="noStrike">
                <a:solidFill>
                  <a:srgbClr val="405449"/>
                </a:solidFill>
                <a:latin typeface="Nobile"/>
                <a:ea typeface="Nobile"/>
                <a:cs typeface="Nobile"/>
                <a:sym typeface="Nobile"/>
              </a:rPr>
              <a:t>Superprof's global reach offers access to tutors in a variety of specialized subjects, potentially covering niche or advanced college-level topics from around the world.</a:t>
            </a:r>
            <a:endParaRPr b="0" i="0" sz="2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" name="Google Shape;320;g30c62eaf3e7_0_31"/>
          <p:cNvSpPr/>
          <p:nvPr/>
        </p:nvSpPr>
        <p:spPr>
          <a:xfrm>
            <a:off x="7650242" y="3044666"/>
            <a:ext cx="3355500" cy="4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923"/>
              </a:lnSpc>
              <a:spcBef>
                <a:spcPts val="0"/>
              </a:spcBef>
              <a:spcAft>
                <a:spcPts val="0"/>
              </a:spcAft>
              <a:buClr>
                <a:srgbClr val="3B4540"/>
              </a:buClr>
              <a:buSzPts val="2600"/>
              <a:buFont typeface="Fraunces ExtraBold"/>
              <a:buNone/>
            </a:pPr>
            <a:r>
              <a:rPr b="1" i="0" lang="en-US" sz="2600" u="none" cap="none" strike="noStrike">
                <a:solidFill>
                  <a:srgbClr val="3B4540"/>
                </a:solidFill>
                <a:latin typeface="Fraunces ExtraBold"/>
                <a:ea typeface="Fraunces ExtraBold"/>
                <a:cs typeface="Fraunces ExtraBold"/>
                <a:sym typeface="Fraunces ExtraBold"/>
              </a:rPr>
              <a:t>What Doesn't Work</a:t>
            </a:r>
            <a:endParaRPr b="0" i="0" sz="2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g30c62eaf3e7_0_31"/>
          <p:cNvSpPr/>
          <p:nvPr/>
        </p:nvSpPr>
        <p:spPr>
          <a:xfrm>
            <a:off x="8079581" y="3732371"/>
            <a:ext cx="5619000" cy="8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59523"/>
              </a:lnSpc>
              <a:spcBef>
                <a:spcPts val="0"/>
              </a:spcBef>
              <a:spcAft>
                <a:spcPts val="0"/>
              </a:spcAft>
              <a:buClr>
                <a:srgbClr val="405449"/>
              </a:buClr>
              <a:buSzPts val="2100"/>
              <a:buFont typeface="Nobile"/>
              <a:buChar char="•"/>
            </a:pPr>
            <a:r>
              <a:rPr b="0" i="0" lang="en-US" sz="2100" u="none" cap="none" strike="noStrike">
                <a:solidFill>
                  <a:srgbClr val="405449"/>
                </a:solidFill>
                <a:latin typeface="Nobile"/>
                <a:ea typeface="Nobile"/>
                <a:cs typeface="Nobile"/>
                <a:sym typeface="Nobile"/>
              </a:rPr>
              <a:t>Lacks a community of learners or tutors that specialize in college-specific needs. </a:t>
            </a:r>
            <a:endParaRPr b="0" i="0" sz="2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g30c62eaf3e7_0_31"/>
          <p:cNvSpPr/>
          <p:nvPr/>
        </p:nvSpPr>
        <p:spPr>
          <a:xfrm>
            <a:off x="8079581" y="4685467"/>
            <a:ext cx="56190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59523"/>
              </a:lnSpc>
              <a:spcBef>
                <a:spcPts val="0"/>
              </a:spcBef>
              <a:spcAft>
                <a:spcPts val="0"/>
              </a:spcAft>
              <a:buClr>
                <a:srgbClr val="405449"/>
              </a:buClr>
              <a:buSzPts val="2100"/>
              <a:buFont typeface="Nobile"/>
              <a:buChar char="•"/>
            </a:pPr>
            <a:r>
              <a:rPr b="0" i="0" lang="en-US" sz="2100" u="none" cap="none" strike="noStrike">
                <a:solidFill>
                  <a:srgbClr val="405449"/>
                </a:solidFill>
                <a:latin typeface="Nobile"/>
                <a:ea typeface="Nobile"/>
                <a:cs typeface="Nobile"/>
                <a:sym typeface="Nobile"/>
              </a:rPr>
              <a:t>Inefficient manual tutor search process</a:t>
            </a:r>
            <a:endParaRPr b="0" i="0" sz="2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g30c62eaf3e7_0_31"/>
          <p:cNvSpPr/>
          <p:nvPr/>
        </p:nvSpPr>
        <p:spPr>
          <a:xfrm>
            <a:off x="8509159" y="5208984"/>
            <a:ext cx="5189400" cy="8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1" marL="685800" marR="0" rtl="0" algn="l">
              <a:lnSpc>
                <a:spcPct val="159523"/>
              </a:lnSpc>
              <a:spcBef>
                <a:spcPts val="0"/>
              </a:spcBef>
              <a:spcAft>
                <a:spcPts val="0"/>
              </a:spcAft>
              <a:buClr>
                <a:srgbClr val="405449"/>
              </a:buClr>
              <a:buSzPts val="2100"/>
              <a:buFont typeface="Nobile"/>
              <a:buChar char="•"/>
            </a:pPr>
            <a:r>
              <a:rPr b="0" i="0" lang="en-US" sz="2100" u="none" cap="none" strike="noStrike">
                <a:solidFill>
                  <a:srgbClr val="405449"/>
                </a:solidFill>
                <a:latin typeface="Nobile"/>
                <a:ea typeface="Nobile"/>
                <a:cs typeface="Nobile"/>
                <a:sym typeface="Nobile"/>
              </a:rPr>
              <a:t>Requires users to message tutors and wait for responses (similar to Wyzant)</a:t>
            </a:r>
            <a:endParaRPr b="0" i="0" sz="2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4" name="Google Shape;324;g30c62eaf3e7_0_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39525" y="5960434"/>
            <a:ext cx="3650733" cy="11708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30c62eaf3e7_0_42"/>
          <p:cNvSpPr/>
          <p:nvPr/>
        </p:nvSpPr>
        <p:spPr>
          <a:xfrm>
            <a:off x="863322" y="785813"/>
            <a:ext cx="12751500" cy="16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Clr>
                <a:srgbClr val="3B4540"/>
              </a:buClr>
              <a:buSzPts val="5250"/>
              <a:buFont typeface="Fraunces ExtraBold"/>
              <a:buNone/>
            </a:pPr>
            <a:r>
              <a:rPr b="1" i="0" lang="en-US" sz="5250" u="none" cap="none" strike="noStrike">
                <a:solidFill>
                  <a:srgbClr val="3B4540"/>
                </a:solidFill>
                <a:latin typeface="Fraunces ExtraBold"/>
                <a:ea typeface="Fraunces ExtraBold"/>
                <a:cs typeface="Fraunces ExtraBold"/>
                <a:sym typeface="Fraunces ExtraBold"/>
              </a:rPr>
              <a:t>Stanford Tutoring: Convenient but Scattered</a:t>
            </a:r>
            <a:endParaRPr b="0" i="0" sz="52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g30c62eaf3e7_0_42"/>
          <p:cNvSpPr/>
          <p:nvPr/>
        </p:nvSpPr>
        <p:spPr>
          <a:xfrm>
            <a:off x="939522" y="2906077"/>
            <a:ext cx="3355500" cy="4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923"/>
              </a:lnSpc>
              <a:spcBef>
                <a:spcPts val="0"/>
              </a:spcBef>
              <a:spcAft>
                <a:spcPts val="0"/>
              </a:spcAft>
              <a:buClr>
                <a:srgbClr val="3B4540"/>
              </a:buClr>
              <a:buSzPts val="2600"/>
              <a:buFont typeface="Fraunces ExtraBold"/>
              <a:buNone/>
            </a:pPr>
            <a:r>
              <a:rPr b="1" i="0" lang="en-US" sz="2600" u="none" cap="none" strike="noStrike">
                <a:solidFill>
                  <a:srgbClr val="3B4540"/>
                </a:solidFill>
                <a:latin typeface="Fraunces ExtraBold"/>
                <a:ea typeface="Fraunces ExtraBold"/>
                <a:cs typeface="Fraunces ExtraBold"/>
                <a:sym typeface="Fraunces ExtraBold"/>
              </a:rPr>
              <a:t>What Works</a:t>
            </a:r>
            <a:endParaRPr b="0" i="0" sz="2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" name="Google Shape;332;g30c62eaf3e7_0_42"/>
          <p:cNvSpPr/>
          <p:nvPr/>
        </p:nvSpPr>
        <p:spPr>
          <a:xfrm>
            <a:off x="939522" y="3593783"/>
            <a:ext cx="6048300" cy="12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523"/>
              </a:lnSpc>
              <a:spcBef>
                <a:spcPts val="0"/>
              </a:spcBef>
              <a:spcAft>
                <a:spcPts val="0"/>
              </a:spcAft>
              <a:buClr>
                <a:srgbClr val="405449"/>
              </a:buClr>
              <a:buSzPts val="2100"/>
              <a:buFont typeface="Nobile"/>
              <a:buNone/>
            </a:pPr>
            <a:r>
              <a:rPr b="0" i="0" lang="en-US" sz="2100" u="none" cap="none" strike="noStrike">
                <a:solidFill>
                  <a:srgbClr val="405449"/>
                </a:solidFill>
                <a:latin typeface="Nobile"/>
                <a:ea typeface="Nobile"/>
                <a:cs typeface="Nobile"/>
                <a:sym typeface="Nobile"/>
              </a:rPr>
              <a:t>Stanford's tutoring organizations offer convenient access to tutoring services provided by fellow students.</a:t>
            </a:r>
            <a:endParaRPr b="0" i="0" sz="2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" name="Google Shape;333;g30c62eaf3e7_0_42"/>
          <p:cNvSpPr/>
          <p:nvPr/>
        </p:nvSpPr>
        <p:spPr>
          <a:xfrm>
            <a:off x="7650242" y="2906077"/>
            <a:ext cx="3355500" cy="4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923"/>
              </a:lnSpc>
              <a:spcBef>
                <a:spcPts val="0"/>
              </a:spcBef>
              <a:spcAft>
                <a:spcPts val="0"/>
              </a:spcAft>
              <a:buClr>
                <a:srgbClr val="3B4540"/>
              </a:buClr>
              <a:buSzPts val="2600"/>
              <a:buFont typeface="Fraunces ExtraBold"/>
              <a:buNone/>
            </a:pPr>
            <a:r>
              <a:rPr b="1" i="0" lang="en-US" sz="2600" u="none" cap="none" strike="noStrike">
                <a:solidFill>
                  <a:srgbClr val="3B4540"/>
                </a:solidFill>
                <a:latin typeface="Fraunces ExtraBold"/>
                <a:ea typeface="Fraunces ExtraBold"/>
                <a:cs typeface="Fraunces ExtraBold"/>
                <a:sym typeface="Fraunces ExtraBold"/>
              </a:rPr>
              <a:t>What Doesn't Work</a:t>
            </a:r>
            <a:endParaRPr b="0" i="0" sz="2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" name="Google Shape;334;g30c62eaf3e7_0_42"/>
          <p:cNvSpPr/>
          <p:nvPr/>
        </p:nvSpPr>
        <p:spPr>
          <a:xfrm>
            <a:off x="8079581" y="3593783"/>
            <a:ext cx="56190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59523"/>
              </a:lnSpc>
              <a:spcBef>
                <a:spcPts val="0"/>
              </a:spcBef>
              <a:spcAft>
                <a:spcPts val="0"/>
              </a:spcAft>
              <a:buClr>
                <a:srgbClr val="405449"/>
              </a:buClr>
              <a:buSzPts val="2100"/>
              <a:buFont typeface="Nobile"/>
              <a:buChar char="•"/>
            </a:pPr>
            <a:r>
              <a:rPr b="0" i="0" lang="en-US" sz="2100" u="none" cap="none" strike="noStrike">
                <a:solidFill>
                  <a:srgbClr val="405449"/>
                </a:solidFill>
                <a:latin typeface="Nobile"/>
                <a:ea typeface="Nobile"/>
                <a:cs typeface="Nobile"/>
                <a:sym typeface="Nobile"/>
              </a:rPr>
              <a:t>Scattered across academic subjects</a:t>
            </a:r>
            <a:endParaRPr b="0" i="0" sz="2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5" name="Google Shape;335;g30c62eaf3e7_0_42"/>
          <p:cNvSpPr/>
          <p:nvPr/>
        </p:nvSpPr>
        <p:spPr>
          <a:xfrm>
            <a:off x="8079581" y="4117300"/>
            <a:ext cx="5619000" cy="8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59523"/>
              </a:lnSpc>
              <a:spcBef>
                <a:spcPts val="0"/>
              </a:spcBef>
              <a:spcAft>
                <a:spcPts val="0"/>
              </a:spcAft>
              <a:buClr>
                <a:srgbClr val="405449"/>
              </a:buClr>
              <a:buSzPts val="2100"/>
              <a:buFont typeface="Nobile"/>
              <a:buChar char="•"/>
            </a:pPr>
            <a:r>
              <a:rPr b="0" i="0" lang="en-US" sz="2100" u="none" cap="none" strike="noStrike">
                <a:solidFill>
                  <a:srgbClr val="405449"/>
                </a:solidFill>
                <a:latin typeface="Nobile"/>
                <a:ea typeface="Nobile"/>
                <a:cs typeface="Nobile"/>
                <a:sym typeface="Nobile"/>
              </a:rPr>
              <a:t>Difficult for students to find the right help in a timely manner</a:t>
            </a:r>
            <a:endParaRPr b="0" i="0" sz="2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" name="Google Shape;336;g30c62eaf3e7_0_42"/>
          <p:cNvSpPr/>
          <p:nvPr/>
        </p:nvSpPr>
        <p:spPr>
          <a:xfrm>
            <a:off x="8079581" y="5070396"/>
            <a:ext cx="5619000" cy="12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59523"/>
              </a:lnSpc>
              <a:spcBef>
                <a:spcPts val="0"/>
              </a:spcBef>
              <a:spcAft>
                <a:spcPts val="0"/>
              </a:spcAft>
              <a:buClr>
                <a:srgbClr val="405449"/>
              </a:buClr>
              <a:buSzPts val="2100"/>
              <a:buFont typeface="Nobile"/>
              <a:buChar char="•"/>
            </a:pPr>
            <a:r>
              <a:rPr b="0" i="0" lang="en-US" sz="2100" u="none" cap="none" strike="noStrike">
                <a:solidFill>
                  <a:srgbClr val="405449"/>
                </a:solidFill>
                <a:latin typeface="Nobile"/>
                <a:ea typeface="Nobile"/>
                <a:cs typeface="Nobile"/>
                <a:sym typeface="Nobile"/>
              </a:rPr>
              <a:t>TAs may not always be experienced in the specific course content, limiting the effectiveness of the tutoring sessions</a:t>
            </a:r>
            <a:endParaRPr b="0" i="0" sz="2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7" name="Google Shape;337;g30c62eaf3e7_0_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349" y="5263576"/>
            <a:ext cx="2279675" cy="2279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g30c62eaf3e7_0_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97292" y="5689321"/>
            <a:ext cx="3638550" cy="158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30c62eaf3e7_0_53"/>
          <p:cNvSpPr/>
          <p:nvPr/>
        </p:nvSpPr>
        <p:spPr>
          <a:xfrm>
            <a:off x="939522" y="792718"/>
            <a:ext cx="10288200" cy="8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Clr>
                <a:srgbClr val="3B4540"/>
              </a:buClr>
              <a:buSzPts val="5250"/>
              <a:buFont typeface="Fraunces ExtraBold"/>
              <a:buNone/>
            </a:pPr>
            <a:r>
              <a:rPr b="1" i="0" lang="en-US" sz="5250" u="none" cap="none" strike="noStrike">
                <a:solidFill>
                  <a:srgbClr val="3B4540"/>
                </a:solidFill>
                <a:latin typeface="Fraunces ExtraBold"/>
                <a:ea typeface="Fraunces ExtraBold"/>
                <a:cs typeface="Fraunces ExtraBold"/>
                <a:sym typeface="Fraunces ExtraBold"/>
              </a:rPr>
              <a:t>Identifying Key Opportunities</a:t>
            </a:r>
            <a:endParaRPr b="0" i="0" sz="52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" name="Google Shape;345;g30c62eaf3e7_0_53"/>
          <p:cNvSpPr/>
          <p:nvPr/>
        </p:nvSpPr>
        <p:spPr>
          <a:xfrm>
            <a:off x="939522" y="2034302"/>
            <a:ext cx="4071600" cy="5402700"/>
          </a:xfrm>
          <a:prstGeom prst="roundRect">
            <a:avLst>
              <a:gd fmla="val 5934" name="adj"/>
            </a:avLst>
          </a:prstGeom>
          <a:solidFill>
            <a:srgbClr val="E8F3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" name="Google Shape;346;g30c62eaf3e7_0_53"/>
          <p:cNvSpPr/>
          <p:nvPr/>
        </p:nvSpPr>
        <p:spPr>
          <a:xfrm>
            <a:off x="1207889" y="2302669"/>
            <a:ext cx="3534900" cy="8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923"/>
              </a:lnSpc>
              <a:spcBef>
                <a:spcPts val="0"/>
              </a:spcBef>
              <a:spcAft>
                <a:spcPts val="0"/>
              </a:spcAft>
              <a:buClr>
                <a:srgbClr val="405449"/>
              </a:buClr>
              <a:buSzPts val="2600"/>
              <a:buFont typeface="Fraunces ExtraBold"/>
              <a:buNone/>
            </a:pPr>
            <a:r>
              <a:rPr b="1" i="0" lang="en-US" sz="2400" u="none" cap="none" strike="noStrike">
                <a:solidFill>
                  <a:srgbClr val="405449"/>
                </a:solidFill>
                <a:latin typeface="Fraunces ExtraBold"/>
                <a:ea typeface="Fraunces ExtraBold"/>
                <a:cs typeface="Fraunces ExtraBold"/>
                <a:sym typeface="Fraunces ExtraBold"/>
              </a:rPr>
              <a:t>College-Focused Platform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7" name="Google Shape;347;g30c62eaf3e7_0_53"/>
          <p:cNvSpPr/>
          <p:nvPr/>
        </p:nvSpPr>
        <p:spPr>
          <a:xfrm>
            <a:off x="1207889" y="3302318"/>
            <a:ext cx="3534900" cy="300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523"/>
              </a:lnSpc>
              <a:spcBef>
                <a:spcPts val="0"/>
              </a:spcBef>
              <a:spcAft>
                <a:spcPts val="0"/>
              </a:spcAft>
              <a:buClr>
                <a:srgbClr val="405449"/>
              </a:buClr>
              <a:buSzPts val="2100"/>
              <a:buFont typeface="Nobile"/>
              <a:buNone/>
            </a:pPr>
            <a:r>
              <a:rPr b="0" i="0" lang="en-US" sz="2100" u="none" cap="none" strike="noStrike">
                <a:solidFill>
                  <a:srgbClr val="405449"/>
                </a:solidFill>
                <a:latin typeface="Nobile"/>
                <a:ea typeface="Nobile"/>
                <a:cs typeface="Nobile"/>
                <a:sym typeface="Nobile"/>
              </a:rPr>
              <a:t>Developing a tutoring solution tailored specifically to the needs of college students, with features and tools designed to enhance their academic experience.</a:t>
            </a:r>
            <a:endParaRPr b="0" i="0" sz="2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" name="Google Shape;348;g30c62eaf3e7_0_53"/>
          <p:cNvSpPr/>
          <p:nvPr/>
        </p:nvSpPr>
        <p:spPr>
          <a:xfrm>
            <a:off x="5279469" y="2034302"/>
            <a:ext cx="4071600" cy="5402700"/>
          </a:xfrm>
          <a:prstGeom prst="roundRect">
            <a:avLst>
              <a:gd fmla="val 5934" name="adj"/>
            </a:avLst>
          </a:prstGeom>
          <a:solidFill>
            <a:srgbClr val="E8F3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9" name="Google Shape;349;g30c62eaf3e7_0_53"/>
          <p:cNvSpPr/>
          <p:nvPr/>
        </p:nvSpPr>
        <p:spPr>
          <a:xfrm>
            <a:off x="5547836" y="2302669"/>
            <a:ext cx="3355500" cy="4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923"/>
              </a:lnSpc>
              <a:spcBef>
                <a:spcPts val="0"/>
              </a:spcBef>
              <a:spcAft>
                <a:spcPts val="0"/>
              </a:spcAft>
              <a:buClr>
                <a:srgbClr val="405449"/>
              </a:buClr>
              <a:buSzPts val="2600"/>
              <a:buFont typeface="Fraunces ExtraBold"/>
              <a:buNone/>
            </a:pPr>
            <a:r>
              <a:rPr b="1" i="0" lang="en-US" sz="2400" u="none" cap="none" strike="noStrike">
                <a:solidFill>
                  <a:srgbClr val="405449"/>
                </a:solidFill>
                <a:latin typeface="Fraunces ExtraBold"/>
                <a:ea typeface="Fraunces ExtraBold"/>
                <a:cs typeface="Fraunces ExtraBold"/>
                <a:sym typeface="Fraunces ExtraBold"/>
              </a:rPr>
              <a:t>Efficient Matching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" name="Google Shape;350;g30c62eaf3e7_0_53"/>
          <p:cNvSpPr/>
          <p:nvPr/>
        </p:nvSpPr>
        <p:spPr>
          <a:xfrm>
            <a:off x="5547836" y="2872729"/>
            <a:ext cx="3534900" cy="34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523"/>
              </a:lnSpc>
              <a:spcBef>
                <a:spcPts val="0"/>
              </a:spcBef>
              <a:spcAft>
                <a:spcPts val="0"/>
              </a:spcAft>
              <a:buClr>
                <a:srgbClr val="405449"/>
              </a:buClr>
              <a:buSzPts val="2100"/>
              <a:buFont typeface="Nobile"/>
              <a:buNone/>
            </a:pPr>
            <a:r>
              <a:rPr b="0" i="0" lang="en-US" sz="2100" u="none" cap="none" strike="noStrike">
                <a:solidFill>
                  <a:srgbClr val="405449"/>
                </a:solidFill>
                <a:latin typeface="Nobile"/>
                <a:ea typeface="Nobile"/>
                <a:cs typeface="Nobile"/>
                <a:sym typeface="Nobile"/>
              </a:rPr>
              <a:t>Implementing a dynamic matching system that quickly connects college students with the most suitable tutors, reducing the time and effort required to find the right support.</a:t>
            </a:r>
            <a:endParaRPr b="0" i="0" sz="2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" name="Google Shape;351;g30c62eaf3e7_0_53"/>
          <p:cNvSpPr/>
          <p:nvPr/>
        </p:nvSpPr>
        <p:spPr>
          <a:xfrm>
            <a:off x="9619417" y="2034302"/>
            <a:ext cx="4071600" cy="5402700"/>
          </a:xfrm>
          <a:prstGeom prst="roundRect">
            <a:avLst>
              <a:gd fmla="val 5934" name="adj"/>
            </a:avLst>
          </a:prstGeom>
          <a:solidFill>
            <a:srgbClr val="E8F3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2" name="Google Shape;352;g30c62eaf3e7_0_53"/>
          <p:cNvSpPr/>
          <p:nvPr/>
        </p:nvSpPr>
        <p:spPr>
          <a:xfrm>
            <a:off x="9773374" y="2248825"/>
            <a:ext cx="3974100" cy="8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923"/>
              </a:lnSpc>
              <a:spcBef>
                <a:spcPts val="0"/>
              </a:spcBef>
              <a:spcAft>
                <a:spcPts val="0"/>
              </a:spcAft>
              <a:buClr>
                <a:srgbClr val="405449"/>
              </a:buClr>
              <a:buSzPts val="2600"/>
              <a:buFont typeface="Fraunces ExtraBold"/>
              <a:buNone/>
            </a:pPr>
            <a:r>
              <a:rPr b="1" i="0" lang="en-US" sz="2400" u="none" cap="none" strike="noStrike">
                <a:solidFill>
                  <a:srgbClr val="405449"/>
                </a:solidFill>
                <a:latin typeface="Fraunces ExtraBold"/>
                <a:ea typeface="Fraunces ExtraBold"/>
                <a:cs typeface="Fraunces ExtraBold"/>
                <a:sym typeface="Fraunces ExtraBold"/>
              </a:rPr>
              <a:t>AI-Powered Assistance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3" name="Google Shape;353;g30c62eaf3e7_0_53"/>
          <p:cNvSpPr/>
          <p:nvPr/>
        </p:nvSpPr>
        <p:spPr>
          <a:xfrm>
            <a:off x="9833958" y="2802593"/>
            <a:ext cx="3534900" cy="38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523"/>
              </a:lnSpc>
              <a:spcBef>
                <a:spcPts val="0"/>
              </a:spcBef>
              <a:spcAft>
                <a:spcPts val="0"/>
              </a:spcAft>
              <a:buClr>
                <a:srgbClr val="405449"/>
              </a:buClr>
              <a:buSzPts val="2100"/>
              <a:buFont typeface="Nobile"/>
              <a:buNone/>
            </a:pPr>
            <a:r>
              <a:rPr b="0" i="0" lang="en-US" sz="2100" u="none" cap="none" strike="noStrike">
                <a:solidFill>
                  <a:srgbClr val="405449"/>
                </a:solidFill>
                <a:latin typeface="Nobile"/>
                <a:ea typeface="Nobile"/>
                <a:cs typeface="Nobile"/>
                <a:sym typeface="Nobile"/>
              </a:rPr>
              <a:t>Integrating AI-powered tools, such as automatic note-taking, session summaries, and personalized study paths, to provide college students with valuable support and help them stay organized and on track.</a:t>
            </a:r>
            <a:endParaRPr b="0" i="0" sz="2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30c62eaf3e7_0_67"/>
          <p:cNvSpPr/>
          <p:nvPr/>
        </p:nvSpPr>
        <p:spPr>
          <a:xfrm>
            <a:off x="771168" y="723424"/>
            <a:ext cx="12997800" cy="6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3B4540"/>
              </a:buClr>
              <a:buSzPts val="4300"/>
              <a:buFont typeface="Fraunces ExtraBold"/>
              <a:buNone/>
            </a:pPr>
            <a:r>
              <a:rPr b="1" i="0" lang="en-US" sz="4300" u="none" cap="none" strike="noStrike">
                <a:solidFill>
                  <a:srgbClr val="3B4540"/>
                </a:solidFill>
                <a:latin typeface="Fraunces ExtraBold"/>
                <a:ea typeface="Fraunces ExtraBold"/>
                <a:cs typeface="Fraunces ExtraBold"/>
                <a:sym typeface="Fraunces ExtraBold"/>
              </a:rPr>
              <a:t>Leveraging Strengths, Addressing Weaknesses</a:t>
            </a:r>
            <a:endParaRPr b="0" i="0" sz="4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0" name="Google Shape;360;g30c62eaf3e7_0_67"/>
          <p:cNvSpPr/>
          <p:nvPr/>
        </p:nvSpPr>
        <p:spPr>
          <a:xfrm>
            <a:off x="1010245" y="1818680"/>
            <a:ext cx="30600" cy="5306400"/>
          </a:xfrm>
          <a:prstGeom prst="roundRect">
            <a:avLst>
              <a:gd fmla="val 650631" name="adj"/>
            </a:avLst>
          </a:prstGeom>
          <a:solidFill>
            <a:srgbClr val="CED9C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1" name="Google Shape;361;g30c62eaf3e7_0_67"/>
          <p:cNvSpPr/>
          <p:nvPr/>
        </p:nvSpPr>
        <p:spPr>
          <a:xfrm>
            <a:off x="1242893" y="2299216"/>
            <a:ext cx="771300" cy="30600"/>
          </a:xfrm>
          <a:prstGeom prst="roundRect">
            <a:avLst>
              <a:gd fmla="val 650631" name="adj"/>
            </a:avLst>
          </a:prstGeom>
          <a:solidFill>
            <a:srgbClr val="CED9C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" name="Google Shape;362;g30c62eaf3e7_0_67"/>
          <p:cNvSpPr/>
          <p:nvPr/>
        </p:nvSpPr>
        <p:spPr>
          <a:xfrm>
            <a:off x="777597" y="2066568"/>
            <a:ext cx="495900" cy="495900"/>
          </a:xfrm>
          <a:prstGeom prst="roundRect">
            <a:avLst>
              <a:gd fmla="val 40000" name="adj"/>
            </a:avLst>
          </a:prstGeom>
          <a:solidFill>
            <a:srgbClr val="E8F3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" name="Google Shape;363;g30c62eaf3e7_0_67"/>
          <p:cNvSpPr/>
          <p:nvPr/>
        </p:nvSpPr>
        <p:spPr>
          <a:xfrm>
            <a:off x="942975" y="2149197"/>
            <a:ext cx="165000" cy="3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5449"/>
              </a:buClr>
              <a:buSzPts val="2600"/>
              <a:buFont typeface="Fraunces ExtraBold"/>
              <a:buNone/>
            </a:pPr>
            <a:r>
              <a:rPr b="1" i="0" lang="en-US" sz="2600" u="none" cap="none" strike="noStrike">
                <a:solidFill>
                  <a:srgbClr val="405449"/>
                </a:solidFill>
                <a:latin typeface="Fraunces ExtraBold"/>
                <a:ea typeface="Fraunces ExtraBold"/>
                <a:cs typeface="Fraunces ExtraBold"/>
                <a:sym typeface="Fraunces ExtraBold"/>
              </a:rPr>
              <a:t>1</a:t>
            </a:r>
            <a:endParaRPr b="0" i="0" sz="2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" name="Google Shape;364;g30c62eaf3e7_0_67"/>
          <p:cNvSpPr/>
          <p:nvPr/>
        </p:nvSpPr>
        <p:spPr>
          <a:xfrm>
            <a:off x="2237303" y="2038945"/>
            <a:ext cx="2754300" cy="3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405449"/>
              </a:buClr>
              <a:buSzPts val="2150"/>
              <a:buFont typeface="Fraunces ExtraBold"/>
              <a:buNone/>
            </a:pPr>
            <a:r>
              <a:rPr b="1" i="0" lang="en-US" sz="2150" u="none" cap="none" strike="noStrike">
                <a:solidFill>
                  <a:srgbClr val="405449"/>
                </a:solidFill>
                <a:latin typeface="Fraunces ExtraBold"/>
                <a:ea typeface="Fraunces ExtraBold"/>
                <a:cs typeface="Fraunces ExtraBold"/>
                <a:sym typeface="Fraunces ExtraBold"/>
              </a:rPr>
              <a:t>College-Focused</a:t>
            </a:r>
            <a:endParaRPr b="0" i="0" sz="21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5" name="Google Shape;365;g30c62eaf3e7_0_67"/>
          <p:cNvSpPr/>
          <p:nvPr/>
        </p:nvSpPr>
        <p:spPr>
          <a:xfrm>
            <a:off x="2237303" y="2515314"/>
            <a:ext cx="11545800" cy="7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rgbClr val="405449"/>
              </a:buClr>
              <a:buSzPts val="1700"/>
              <a:buFont typeface="Nobile"/>
              <a:buNone/>
            </a:pPr>
            <a:r>
              <a:rPr b="0" i="0" lang="en-US" sz="1700" u="none" cap="none" strike="noStrike">
                <a:solidFill>
                  <a:srgbClr val="405449"/>
                </a:solidFill>
                <a:latin typeface="Nobile"/>
                <a:ea typeface="Nobile"/>
                <a:cs typeface="Nobile"/>
                <a:sym typeface="Nobile"/>
              </a:rPr>
              <a:t>Develop a platform that caters specifically to the unique needs and challenges faced by college students, providing a tailored experience.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" name="Google Shape;366;g30c62eaf3e7_0_67"/>
          <p:cNvSpPr/>
          <p:nvPr/>
        </p:nvSpPr>
        <p:spPr>
          <a:xfrm>
            <a:off x="1242893" y="4141470"/>
            <a:ext cx="771300" cy="30600"/>
          </a:xfrm>
          <a:prstGeom prst="roundRect">
            <a:avLst>
              <a:gd fmla="val 650631" name="adj"/>
            </a:avLst>
          </a:prstGeom>
          <a:solidFill>
            <a:srgbClr val="CED9C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" name="Google Shape;367;g30c62eaf3e7_0_67"/>
          <p:cNvSpPr/>
          <p:nvPr/>
        </p:nvSpPr>
        <p:spPr>
          <a:xfrm>
            <a:off x="777597" y="3908822"/>
            <a:ext cx="495900" cy="495900"/>
          </a:xfrm>
          <a:prstGeom prst="roundRect">
            <a:avLst>
              <a:gd fmla="val 40000" name="adj"/>
            </a:avLst>
          </a:prstGeom>
          <a:solidFill>
            <a:srgbClr val="E8F3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" name="Google Shape;368;g30c62eaf3e7_0_67"/>
          <p:cNvSpPr/>
          <p:nvPr/>
        </p:nvSpPr>
        <p:spPr>
          <a:xfrm>
            <a:off x="917496" y="3991451"/>
            <a:ext cx="216000" cy="3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5449"/>
              </a:buClr>
              <a:buSzPts val="2600"/>
              <a:buFont typeface="Fraunces ExtraBold"/>
              <a:buNone/>
            </a:pPr>
            <a:r>
              <a:rPr b="1" i="0" lang="en-US" sz="2600" u="none" cap="none" strike="noStrike">
                <a:solidFill>
                  <a:srgbClr val="405449"/>
                </a:solidFill>
                <a:latin typeface="Fraunces ExtraBold"/>
                <a:ea typeface="Fraunces ExtraBold"/>
                <a:cs typeface="Fraunces ExtraBold"/>
                <a:sym typeface="Fraunces ExtraBold"/>
              </a:rPr>
              <a:t>2</a:t>
            </a:r>
            <a:endParaRPr b="0" i="0" sz="2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9" name="Google Shape;369;g30c62eaf3e7_0_67"/>
          <p:cNvSpPr/>
          <p:nvPr/>
        </p:nvSpPr>
        <p:spPr>
          <a:xfrm>
            <a:off x="2237303" y="3881199"/>
            <a:ext cx="2754300" cy="3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405449"/>
              </a:buClr>
              <a:buSzPts val="2150"/>
              <a:buFont typeface="Fraunces ExtraBold"/>
              <a:buNone/>
            </a:pPr>
            <a:r>
              <a:rPr b="1" i="0" lang="en-US" sz="2150" u="none" cap="none" strike="noStrike">
                <a:solidFill>
                  <a:srgbClr val="405449"/>
                </a:solidFill>
                <a:latin typeface="Fraunces ExtraBold"/>
                <a:ea typeface="Fraunces ExtraBold"/>
                <a:cs typeface="Fraunces ExtraBold"/>
                <a:sym typeface="Fraunces ExtraBold"/>
              </a:rPr>
              <a:t>Efficient Matching</a:t>
            </a:r>
            <a:endParaRPr b="0" i="0" sz="21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0" name="Google Shape;370;g30c62eaf3e7_0_67"/>
          <p:cNvSpPr/>
          <p:nvPr/>
        </p:nvSpPr>
        <p:spPr>
          <a:xfrm>
            <a:off x="2237303" y="4357568"/>
            <a:ext cx="11545800" cy="7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rgbClr val="405449"/>
              </a:buClr>
              <a:buSzPts val="1700"/>
              <a:buFont typeface="Nobile"/>
              <a:buNone/>
            </a:pPr>
            <a:r>
              <a:rPr b="0" i="0" lang="en-US" sz="1700" u="none" cap="none" strike="noStrike">
                <a:solidFill>
                  <a:srgbClr val="405449"/>
                </a:solidFill>
                <a:latin typeface="Nobile"/>
                <a:ea typeface="Nobile"/>
                <a:cs typeface="Nobile"/>
                <a:sym typeface="Nobile"/>
              </a:rPr>
              <a:t>Implement a dynamic matching system that quickly connects students with the most suitable tutors, saving time and effort.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1" name="Google Shape;371;g30c62eaf3e7_0_67"/>
          <p:cNvSpPr/>
          <p:nvPr/>
        </p:nvSpPr>
        <p:spPr>
          <a:xfrm>
            <a:off x="1242893" y="5983724"/>
            <a:ext cx="771300" cy="30600"/>
          </a:xfrm>
          <a:prstGeom prst="roundRect">
            <a:avLst>
              <a:gd fmla="val 650631" name="adj"/>
            </a:avLst>
          </a:prstGeom>
          <a:solidFill>
            <a:srgbClr val="CED9C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2" name="Google Shape;372;g30c62eaf3e7_0_67"/>
          <p:cNvSpPr/>
          <p:nvPr/>
        </p:nvSpPr>
        <p:spPr>
          <a:xfrm>
            <a:off x="777597" y="5751076"/>
            <a:ext cx="495900" cy="495900"/>
          </a:xfrm>
          <a:prstGeom prst="roundRect">
            <a:avLst>
              <a:gd fmla="val 40000" name="adj"/>
            </a:avLst>
          </a:prstGeom>
          <a:solidFill>
            <a:srgbClr val="E8F3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3" name="Google Shape;373;g30c62eaf3e7_0_67"/>
          <p:cNvSpPr/>
          <p:nvPr/>
        </p:nvSpPr>
        <p:spPr>
          <a:xfrm>
            <a:off x="925592" y="5833705"/>
            <a:ext cx="199800" cy="3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5449"/>
              </a:buClr>
              <a:buSzPts val="2600"/>
              <a:buFont typeface="Fraunces ExtraBold"/>
              <a:buNone/>
            </a:pPr>
            <a:r>
              <a:rPr b="1" i="0" lang="en-US" sz="2600" u="none" cap="none" strike="noStrike">
                <a:solidFill>
                  <a:srgbClr val="405449"/>
                </a:solidFill>
                <a:latin typeface="Fraunces ExtraBold"/>
                <a:ea typeface="Fraunces ExtraBold"/>
                <a:cs typeface="Fraunces ExtraBold"/>
                <a:sym typeface="Fraunces ExtraBold"/>
              </a:rPr>
              <a:t>3</a:t>
            </a:r>
            <a:endParaRPr b="0" i="0" sz="2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4" name="Google Shape;374;g30c62eaf3e7_0_67"/>
          <p:cNvSpPr/>
          <p:nvPr/>
        </p:nvSpPr>
        <p:spPr>
          <a:xfrm>
            <a:off x="2237303" y="5723453"/>
            <a:ext cx="2881800" cy="3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405449"/>
              </a:buClr>
              <a:buSzPts val="2150"/>
              <a:buFont typeface="Fraunces ExtraBold"/>
              <a:buNone/>
            </a:pPr>
            <a:r>
              <a:rPr b="1" i="0" lang="en-US" sz="2150" u="none" cap="none" strike="noStrike">
                <a:solidFill>
                  <a:srgbClr val="405449"/>
                </a:solidFill>
                <a:latin typeface="Fraunces ExtraBold"/>
                <a:ea typeface="Fraunces ExtraBold"/>
                <a:cs typeface="Fraunces ExtraBold"/>
                <a:sym typeface="Fraunces ExtraBold"/>
              </a:rPr>
              <a:t>AI-Powered Support</a:t>
            </a:r>
            <a:endParaRPr b="0" i="0" sz="21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5" name="Google Shape;375;g30c62eaf3e7_0_67"/>
          <p:cNvSpPr/>
          <p:nvPr/>
        </p:nvSpPr>
        <p:spPr>
          <a:xfrm>
            <a:off x="2237303" y="6199823"/>
            <a:ext cx="11545800" cy="7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rgbClr val="405449"/>
              </a:buClr>
              <a:buSzPts val="1700"/>
              <a:buFont typeface="Nobile"/>
              <a:buNone/>
            </a:pPr>
            <a:r>
              <a:rPr b="0" i="0" lang="en-US" sz="1700" u="none" cap="none" strike="noStrike">
                <a:solidFill>
                  <a:srgbClr val="405449"/>
                </a:solidFill>
                <a:latin typeface="Nobile"/>
                <a:ea typeface="Nobile"/>
                <a:cs typeface="Nobile"/>
                <a:sym typeface="Nobile"/>
              </a:rPr>
              <a:t>Integrate AI-powered tools to assist college students with note-taking, session summaries, and personalized study paths, enhancing their academic journey.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30c62eaf3e7_0_88"/>
          <p:cNvSpPr/>
          <p:nvPr/>
        </p:nvSpPr>
        <p:spPr>
          <a:xfrm>
            <a:off x="939522" y="1060728"/>
            <a:ext cx="12751500" cy="16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Clr>
                <a:srgbClr val="3B4540"/>
              </a:buClr>
              <a:buSzPts val="5250"/>
              <a:buFont typeface="Fraunces ExtraBold"/>
              <a:buNone/>
            </a:pPr>
            <a:r>
              <a:rPr b="1" i="0" lang="en-US" sz="5250" u="none" cap="none" strike="noStrike">
                <a:solidFill>
                  <a:srgbClr val="3B4540"/>
                </a:solidFill>
                <a:latin typeface="Fraunces ExtraBold"/>
                <a:ea typeface="Fraunces ExtraBold"/>
                <a:cs typeface="Fraunces ExtraBold"/>
                <a:sym typeface="Fraunces ExtraBold"/>
              </a:rPr>
              <a:t>Delivering a Transformative Tutoring Experience</a:t>
            </a:r>
            <a:endParaRPr b="0" i="0" sz="52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382" name="Google Shape;382;g30c62eaf3e7_0_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39522" y="3750826"/>
            <a:ext cx="671036" cy="671036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g30c62eaf3e7_0_88"/>
          <p:cNvSpPr/>
          <p:nvPr/>
        </p:nvSpPr>
        <p:spPr>
          <a:xfrm>
            <a:off x="939522" y="4690229"/>
            <a:ext cx="3355500" cy="4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923"/>
              </a:lnSpc>
              <a:spcBef>
                <a:spcPts val="0"/>
              </a:spcBef>
              <a:spcAft>
                <a:spcPts val="0"/>
              </a:spcAft>
              <a:buClr>
                <a:srgbClr val="405449"/>
              </a:buClr>
              <a:buSzPts val="2600"/>
              <a:buFont typeface="Fraunces ExtraBold"/>
              <a:buNone/>
            </a:pPr>
            <a:r>
              <a:rPr b="1" i="0" lang="en-US" sz="2600" u="none" cap="none" strike="noStrike">
                <a:solidFill>
                  <a:srgbClr val="405449"/>
                </a:solidFill>
                <a:latin typeface="Fraunces ExtraBold"/>
                <a:ea typeface="Fraunces ExtraBold"/>
                <a:cs typeface="Fraunces ExtraBold"/>
                <a:sym typeface="Fraunces ExtraBold"/>
              </a:rPr>
              <a:t>College-Focused</a:t>
            </a:r>
            <a:endParaRPr b="0" i="0" sz="2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4" name="Google Shape;384;g30c62eaf3e7_0_88"/>
          <p:cNvSpPr/>
          <p:nvPr/>
        </p:nvSpPr>
        <p:spPr>
          <a:xfrm>
            <a:off x="939522" y="5270540"/>
            <a:ext cx="3981900" cy="12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523"/>
              </a:lnSpc>
              <a:spcBef>
                <a:spcPts val="0"/>
              </a:spcBef>
              <a:spcAft>
                <a:spcPts val="0"/>
              </a:spcAft>
              <a:buClr>
                <a:srgbClr val="405449"/>
              </a:buClr>
              <a:buSzPts val="2100"/>
              <a:buFont typeface="Nobile"/>
              <a:buNone/>
            </a:pPr>
            <a:r>
              <a:rPr b="0" i="0" lang="en-US" sz="2100" u="none" cap="none" strike="noStrike">
                <a:solidFill>
                  <a:srgbClr val="405449"/>
                </a:solidFill>
                <a:latin typeface="Nobile"/>
                <a:ea typeface="Nobile"/>
                <a:cs typeface="Nobile"/>
                <a:sym typeface="Nobile"/>
              </a:rPr>
              <a:t>Tailored to the unique needs and challenges of college students.</a:t>
            </a:r>
            <a:endParaRPr b="0" i="0" sz="2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385" name="Google Shape;385;g30c62eaf3e7_0_8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24118" y="3750826"/>
            <a:ext cx="671036" cy="671036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g30c62eaf3e7_0_88"/>
          <p:cNvSpPr/>
          <p:nvPr/>
        </p:nvSpPr>
        <p:spPr>
          <a:xfrm>
            <a:off x="5324118" y="4690229"/>
            <a:ext cx="3355500" cy="4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923"/>
              </a:lnSpc>
              <a:spcBef>
                <a:spcPts val="0"/>
              </a:spcBef>
              <a:spcAft>
                <a:spcPts val="0"/>
              </a:spcAft>
              <a:buClr>
                <a:srgbClr val="405449"/>
              </a:buClr>
              <a:buSzPts val="2600"/>
              <a:buFont typeface="Fraunces ExtraBold"/>
              <a:buNone/>
            </a:pPr>
            <a:r>
              <a:rPr b="1" i="0" lang="en-US" sz="2600" u="none" cap="none" strike="noStrike">
                <a:solidFill>
                  <a:srgbClr val="405449"/>
                </a:solidFill>
                <a:latin typeface="Fraunces ExtraBold"/>
                <a:ea typeface="Fraunces ExtraBold"/>
                <a:cs typeface="Fraunces ExtraBold"/>
                <a:sym typeface="Fraunces ExtraBold"/>
              </a:rPr>
              <a:t>Efficient Matching</a:t>
            </a:r>
            <a:endParaRPr b="0" i="0" sz="2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7" name="Google Shape;387;g30c62eaf3e7_0_88"/>
          <p:cNvSpPr/>
          <p:nvPr/>
        </p:nvSpPr>
        <p:spPr>
          <a:xfrm>
            <a:off x="5324118" y="5270540"/>
            <a:ext cx="3981900" cy="12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523"/>
              </a:lnSpc>
              <a:spcBef>
                <a:spcPts val="0"/>
              </a:spcBef>
              <a:spcAft>
                <a:spcPts val="0"/>
              </a:spcAft>
              <a:buClr>
                <a:srgbClr val="405449"/>
              </a:buClr>
              <a:buSzPts val="2100"/>
              <a:buFont typeface="Nobile"/>
              <a:buNone/>
            </a:pPr>
            <a:r>
              <a:rPr b="0" i="0" lang="en-US" sz="2100" u="none" cap="none" strike="noStrike">
                <a:solidFill>
                  <a:srgbClr val="405449"/>
                </a:solidFill>
                <a:latin typeface="Nobile"/>
                <a:ea typeface="Nobile"/>
                <a:cs typeface="Nobile"/>
                <a:sym typeface="Nobile"/>
              </a:rPr>
              <a:t>Dynamic system that quickly connects students with the right tutors.</a:t>
            </a:r>
            <a:endParaRPr b="0" i="0" sz="2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388" name="Google Shape;388;g30c62eaf3e7_0_8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708833" y="3750826"/>
            <a:ext cx="671036" cy="671036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g30c62eaf3e7_0_88"/>
          <p:cNvSpPr/>
          <p:nvPr/>
        </p:nvSpPr>
        <p:spPr>
          <a:xfrm>
            <a:off x="9708833" y="4690229"/>
            <a:ext cx="3511200" cy="4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923"/>
              </a:lnSpc>
              <a:spcBef>
                <a:spcPts val="0"/>
              </a:spcBef>
              <a:spcAft>
                <a:spcPts val="0"/>
              </a:spcAft>
              <a:buClr>
                <a:srgbClr val="405449"/>
              </a:buClr>
              <a:buSzPts val="2600"/>
              <a:buFont typeface="Fraunces ExtraBold"/>
              <a:buNone/>
            </a:pPr>
            <a:r>
              <a:rPr b="1" i="0" lang="en-US" sz="2600" u="none" cap="none" strike="noStrike">
                <a:solidFill>
                  <a:srgbClr val="405449"/>
                </a:solidFill>
                <a:latin typeface="Fraunces ExtraBold"/>
                <a:ea typeface="Fraunces ExtraBold"/>
                <a:cs typeface="Fraunces ExtraBold"/>
                <a:sym typeface="Fraunces ExtraBold"/>
              </a:rPr>
              <a:t>AI-Powered Support</a:t>
            </a:r>
            <a:endParaRPr b="0" i="0" sz="2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" name="Google Shape;390;g30c62eaf3e7_0_88"/>
          <p:cNvSpPr/>
          <p:nvPr/>
        </p:nvSpPr>
        <p:spPr>
          <a:xfrm>
            <a:off x="9708833" y="5270540"/>
            <a:ext cx="3981900" cy="8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523"/>
              </a:lnSpc>
              <a:spcBef>
                <a:spcPts val="0"/>
              </a:spcBef>
              <a:spcAft>
                <a:spcPts val="0"/>
              </a:spcAft>
              <a:buClr>
                <a:srgbClr val="405449"/>
              </a:buClr>
              <a:buSzPts val="2100"/>
              <a:buFont typeface="Nobile"/>
              <a:buNone/>
            </a:pPr>
            <a:r>
              <a:rPr b="0" i="0" lang="en-US" sz="2100" u="none" cap="none" strike="noStrike">
                <a:solidFill>
                  <a:srgbClr val="405449"/>
                </a:solidFill>
                <a:latin typeface="Nobile"/>
                <a:ea typeface="Nobile"/>
                <a:cs typeface="Nobile"/>
                <a:sym typeface="Nobile"/>
              </a:rPr>
              <a:t>Integrates AI tools to enhance the academic experience.</a:t>
            </a:r>
            <a:endParaRPr b="0" i="0" sz="2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30c62eaf3e7_0_136"/>
          <p:cNvSpPr/>
          <p:nvPr/>
        </p:nvSpPr>
        <p:spPr>
          <a:xfrm>
            <a:off x="558522" y="947499"/>
            <a:ext cx="7755900" cy="8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Clr>
                <a:srgbClr val="3B4540"/>
              </a:buClr>
              <a:buSzPts val="5250"/>
              <a:buFont typeface="Fraunces ExtraBold"/>
              <a:buNone/>
            </a:pPr>
            <a:r>
              <a:rPr b="1" i="0" lang="en-US" sz="5250" u="none" cap="none" strike="noStrike">
                <a:solidFill>
                  <a:srgbClr val="3B4540"/>
                </a:solidFill>
                <a:latin typeface="Fraunces ExtraBold"/>
                <a:ea typeface="Fraunces ExtraBold"/>
                <a:cs typeface="Fraunces ExtraBold"/>
                <a:sym typeface="Fraunces ExtraBold"/>
              </a:rPr>
              <a:t>Ethical Considerations</a:t>
            </a:r>
            <a:endParaRPr b="0" i="0" sz="52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" name="Google Shape;397;g30c62eaf3e7_0_136"/>
          <p:cNvSpPr/>
          <p:nvPr/>
        </p:nvSpPr>
        <p:spPr>
          <a:xfrm>
            <a:off x="482322" y="2305050"/>
            <a:ext cx="3400800" cy="4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923"/>
              </a:lnSpc>
              <a:spcBef>
                <a:spcPts val="0"/>
              </a:spcBef>
              <a:spcAft>
                <a:spcPts val="0"/>
              </a:spcAft>
              <a:buClr>
                <a:srgbClr val="3B4540"/>
              </a:buClr>
              <a:buSzPts val="2600"/>
              <a:buFont typeface="Fraunces ExtraBold"/>
              <a:buNone/>
            </a:pPr>
            <a:r>
              <a:rPr b="1" i="0" lang="en-US" sz="2600" u="none" cap="none" strike="noStrike">
                <a:solidFill>
                  <a:srgbClr val="3B4540"/>
                </a:solidFill>
                <a:latin typeface="Fraunces ExtraBold"/>
                <a:ea typeface="Fraunces ExtraBold"/>
                <a:cs typeface="Fraunces ExtraBold"/>
                <a:sym typeface="Fraunces ExtraBold"/>
              </a:rPr>
              <a:t>Direct Stakeholders</a:t>
            </a:r>
            <a:endParaRPr b="0" i="0" sz="2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8" name="Google Shape;398;g30c62eaf3e7_0_136"/>
          <p:cNvSpPr/>
          <p:nvPr/>
        </p:nvSpPr>
        <p:spPr>
          <a:xfrm>
            <a:off x="530781" y="2992755"/>
            <a:ext cx="3384000" cy="8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59523"/>
              </a:lnSpc>
              <a:spcBef>
                <a:spcPts val="0"/>
              </a:spcBef>
              <a:spcAft>
                <a:spcPts val="0"/>
              </a:spcAft>
              <a:buClr>
                <a:srgbClr val="405449"/>
              </a:buClr>
              <a:buSzPts val="2100"/>
              <a:buFont typeface="Calibri"/>
              <a:buAutoNum type="arabicPeriod"/>
            </a:pPr>
            <a:r>
              <a:rPr b="0" i="0" lang="en-US" sz="2100" u="none" cap="none" strike="noStrike">
                <a:solidFill>
                  <a:srgbClr val="405449"/>
                </a:solidFill>
                <a:latin typeface="Nobile"/>
                <a:ea typeface="Nobile"/>
                <a:cs typeface="Nobile"/>
                <a:sym typeface="Nobile"/>
              </a:rPr>
              <a:t>Students who want to tutor</a:t>
            </a:r>
            <a:endParaRPr b="0" i="0" sz="2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9" name="Google Shape;399;g30c62eaf3e7_0_136"/>
          <p:cNvSpPr/>
          <p:nvPr/>
        </p:nvSpPr>
        <p:spPr>
          <a:xfrm>
            <a:off x="530781" y="3945850"/>
            <a:ext cx="3384000" cy="17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59523"/>
              </a:lnSpc>
              <a:spcBef>
                <a:spcPts val="0"/>
              </a:spcBef>
              <a:spcAft>
                <a:spcPts val="0"/>
              </a:spcAft>
              <a:buClr>
                <a:srgbClr val="405449"/>
              </a:buClr>
              <a:buSzPts val="2100"/>
              <a:buFont typeface="Calibri"/>
              <a:buAutoNum type="arabicPeriod" startAt="2"/>
            </a:pPr>
            <a:r>
              <a:rPr b="0" i="0" lang="en-US" sz="2100" u="none" cap="none" strike="noStrike">
                <a:solidFill>
                  <a:srgbClr val="405449"/>
                </a:solidFill>
                <a:latin typeface="Nobile"/>
                <a:ea typeface="Nobile"/>
                <a:cs typeface="Nobile"/>
                <a:sym typeface="Nobile"/>
              </a:rPr>
              <a:t>Students who need tutoring but aren't adequately served by office hours</a:t>
            </a:r>
            <a:endParaRPr b="0" i="0" sz="2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" name="Google Shape;400;g30c62eaf3e7_0_136"/>
          <p:cNvSpPr/>
          <p:nvPr/>
        </p:nvSpPr>
        <p:spPr>
          <a:xfrm>
            <a:off x="4958120" y="2305050"/>
            <a:ext cx="3717300" cy="4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923"/>
              </a:lnSpc>
              <a:spcBef>
                <a:spcPts val="0"/>
              </a:spcBef>
              <a:spcAft>
                <a:spcPts val="0"/>
              </a:spcAft>
              <a:buClr>
                <a:srgbClr val="3B4540"/>
              </a:buClr>
              <a:buSzPts val="2600"/>
              <a:buFont typeface="Fraunces ExtraBold"/>
              <a:buNone/>
            </a:pPr>
            <a:r>
              <a:rPr b="1" i="0" lang="en-US" sz="2600" u="none" cap="none" strike="noStrike">
                <a:solidFill>
                  <a:srgbClr val="3B4540"/>
                </a:solidFill>
                <a:latin typeface="Fraunces ExtraBold"/>
                <a:ea typeface="Fraunces ExtraBold"/>
                <a:cs typeface="Fraunces ExtraBold"/>
                <a:sym typeface="Fraunces ExtraBold"/>
              </a:rPr>
              <a:t>Indirect Stakeholders</a:t>
            </a:r>
            <a:endParaRPr b="0" i="0" sz="2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1" name="Google Shape;401;g30c62eaf3e7_0_136"/>
          <p:cNvSpPr/>
          <p:nvPr/>
        </p:nvSpPr>
        <p:spPr>
          <a:xfrm>
            <a:off x="5006578" y="2992755"/>
            <a:ext cx="3384000" cy="8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59523"/>
              </a:lnSpc>
              <a:spcBef>
                <a:spcPts val="0"/>
              </a:spcBef>
              <a:spcAft>
                <a:spcPts val="0"/>
              </a:spcAft>
              <a:buClr>
                <a:srgbClr val="405449"/>
              </a:buClr>
              <a:buSzPts val="2100"/>
              <a:buFont typeface="Calibri"/>
              <a:buAutoNum type="arabicPeriod"/>
            </a:pPr>
            <a:r>
              <a:rPr b="0" i="0" lang="en-US" sz="2100" u="none" cap="none" strike="noStrike">
                <a:solidFill>
                  <a:srgbClr val="405449"/>
                </a:solidFill>
                <a:latin typeface="Nobile"/>
                <a:ea typeface="Nobile"/>
                <a:cs typeface="Nobile"/>
                <a:sym typeface="Nobile"/>
              </a:rPr>
              <a:t>TAs who are overwhelmed by demand at office hours</a:t>
            </a:r>
            <a:endParaRPr b="0" i="0" sz="2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" name="Google Shape;402;g30c62eaf3e7_0_136"/>
          <p:cNvSpPr/>
          <p:nvPr/>
        </p:nvSpPr>
        <p:spPr>
          <a:xfrm>
            <a:off x="5006578" y="4811700"/>
            <a:ext cx="3384000" cy="17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59523"/>
              </a:lnSpc>
              <a:spcBef>
                <a:spcPts val="0"/>
              </a:spcBef>
              <a:spcAft>
                <a:spcPts val="0"/>
              </a:spcAft>
              <a:buClr>
                <a:srgbClr val="405449"/>
              </a:buClr>
              <a:buSzPts val="2100"/>
              <a:buFont typeface="Calibri"/>
              <a:buAutoNum type="arabicPeriod" startAt="2"/>
            </a:pPr>
            <a:r>
              <a:rPr b="0" i="0" lang="en-US" sz="2100" u="none" cap="none" strike="noStrike">
                <a:solidFill>
                  <a:srgbClr val="405449"/>
                </a:solidFill>
                <a:latin typeface="Nobile"/>
                <a:ea typeface="Nobile"/>
                <a:cs typeface="Nobile"/>
                <a:sym typeface="Nobile"/>
              </a:rPr>
              <a:t>Teachers constantly receiving requests for personal help from students.</a:t>
            </a:r>
            <a:endParaRPr b="0" i="0" sz="2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g30c62eaf3e7_0_136"/>
          <p:cNvSpPr/>
          <p:nvPr/>
        </p:nvSpPr>
        <p:spPr>
          <a:xfrm>
            <a:off x="9510117" y="2305050"/>
            <a:ext cx="3454800" cy="4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923"/>
              </a:lnSpc>
              <a:spcBef>
                <a:spcPts val="0"/>
              </a:spcBef>
              <a:spcAft>
                <a:spcPts val="0"/>
              </a:spcAft>
              <a:buClr>
                <a:srgbClr val="3B4540"/>
              </a:buClr>
              <a:buSzPts val="2600"/>
              <a:buFont typeface="Fraunces ExtraBold"/>
              <a:buNone/>
            </a:pPr>
            <a:r>
              <a:rPr b="1" i="0" lang="en-US" sz="2600" u="none" cap="none" strike="noStrike">
                <a:solidFill>
                  <a:srgbClr val="3B4540"/>
                </a:solidFill>
                <a:latin typeface="Fraunces ExtraBold"/>
                <a:ea typeface="Fraunces ExtraBold"/>
                <a:cs typeface="Fraunces ExtraBold"/>
                <a:sym typeface="Fraunces ExtraBold"/>
              </a:rPr>
              <a:t>Ethical Implications</a:t>
            </a:r>
            <a:endParaRPr b="0" i="0" sz="2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g30c62eaf3e7_0_136"/>
          <p:cNvSpPr/>
          <p:nvPr/>
        </p:nvSpPr>
        <p:spPr>
          <a:xfrm>
            <a:off x="9558457" y="2992755"/>
            <a:ext cx="33840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61950" lvl="0" marL="457200" marR="0" rtl="0" algn="l">
              <a:lnSpc>
                <a:spcPct val="159523"/>
              </a:lnSpc>
              <a:spcBef>
                <a:spcPts val="0"/>
              </a:spcBef>
              <a:spcAft>
                <a:spcPts val="0"/>
              </a:spcAft>
              <a:buClr>
                <a:srgbClr val="405449"/>
              </a:buClr>
              <a:buSzPts val="2100"/>
              <a:buFont typeface="Nobile"/>
              <a:buAutoNum type="arabicPeriod"/>
            </a:pPr>
            <a:r>
              <a:rPr b="0" i="0" lang="en-US" sz="2100" u="none" cap="none" strike="noStrike">
                <a:solidFill>
                  <a:srgbClr val="405449"/>
                </a:solidFill>
                <a:latin typeface="Nobile"/>
                <a:ea typeface="Nobile"/>
                <a:cs typeface="Nobile"/>
                <a:sym typeface="Nobile"/>
              </a:rPr>
              <a:t>Privacy</a:t>
            </a:r>
            <a:endParaRPr b="0" i="0" sz="2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5" name="Google Shape;405;g30c62eaf3e7_0_136"/>
          <p:cNvSpPr/>
          <p:nvPr/>
        </p:nvSpPr>
        <p:spPr>
          <a:xfrm>
            <a:off x="9558457" y="3516273"/>
            <a:ext cx="33840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5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US" sz="2100" u="none" cap="none" strike="noStrike">
                <a:solidFill>
                  <a:srgbClr val="405449"/>
                </a:solidFill>
                <a:latin typeface="Nobile"/>
                <a:ea typeface="Nobile"/>
                <a:cs typeface="Nobile"/>
                <a:sym typeface="Nobile"/>
              </a:rPr>
              <a:t>2. Data Security</a:t>
            </a:r>
            <a:endParaRPr b="0" i="0" sz="2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6" name="Google Shape;406;g30c62eaf3e7_0_136"/>
          <p:cNvSpPr/>
          <p:nvPr/>
        </p:nvSpPr>
        <p:spPr>
          <a:xfrm>
            <a:off x="9558457" y="4039791"/>
            <a:ext cx="33840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5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US" sz="2100" u="none" cap="none" strike="noStrike">
                <a:solidFill>
                  <a:srgbClr val="405449"/>
                </a:solidFill>
                <a:latin typeface="Nobile"/>
                <a:ea typeface="Nobile"/>
                <a:cs typeface="Nobile"/>
                <a:sym typeface="Nobile"/>
              </a:rPr>
              <a:t>3. Over Reliance on AI</a:t>
            </a:r>
            <a:endParaRPr b="0" i="0" sz="2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7" name="Google Shape;407;g30c62eaf3e7_0_1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558450" y="4985400"/>
            <a:ext cx="4629323" cy="2645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g30c62eaf3e7_0_1822"/>
          <p:cNvGrpSpPr/>
          <p:nvPr/>
        </p:nvGrpSpPr>
        <p:grpSpPr>
          <a:xfrm>
            <a:off x="498770" y="475366"/>
            <a:ext cx="13633183" cy="1185312"/>
            <a:chOff x="514536" y="1250125"/>
            <a:chExt cx="7128089" cy="1140600"/>
          </a:xfrm>
        </p:grpSpPr>
        <p:sp>
          <p:nvSpPr>
            <p:cNvPr id="137" name="Google Shape;137;g30c62eaf3e7_0_1822"/>
            <p:cNvSpPr/>
            <p:nvPr/>
          </p:nvSpPr>
          <p:spPr>
            <a:xfrm>
              <a:off x="515525" y="1250125"/>
              <a:ext cx="7127100" cy="11406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109700" lIns="109700" spcFirstLastPara="1" rIns="109700" wrap="square" tIns="109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t/>
              </a:r>
              <a:endParaRPr b="0" i="0" sz="1700" u="none" cap="none" strike="noStrike">
                <a:solidFill>
                  <a:srgbClr val="000000"/>
                </a:solidFill>
                <a:latin typeface="Didact Gothic"/>
                <a:ea typeface="Didact Gothic"/>
                <a:cs typeface="Didact Gothic"/>
                <a:sym typeface="Didact Gothic"/>
              </a:endParaRPr>
            </a:p>
          </p:txBody>
        </p:sp>
        <p:pic>
          <p:nvPicPr>
            <p:cNvPr id="138" name="Google Shape;138;g30c62eaf3e7_0_1822"/>
            <p:cNvPicPr preferRelativeResize="0"/>
            <p:nvPr/>
          </p:nvPicPr>
          <p:blipFill rotWithShape="1">
            <a:blip r:embed="rId3">
              <a:alphaModFix amt="20000"/>
            </a:blip>
            <a:srcRect b="106" l="20300" r="24035" t="23673"/>
            <a:stretch/>
          </p:blipFill>
          <p:spPr>
            <a:xfrm rot="5400000">
              <a:off x="3510692" y="-1746031"/>
              <a:ext cx="1131827" cy="7124139"/>
            </a:xfrm>
            <a:custGeom>
              <a:rect b="b" l="l" r="r" t="t"/>
              <a:pathLst>
                <a:path extrusionOk="0" h="9312600" w="3836700">
                  <a:moveTo>
                    <a:pt x="0" y="9312600"/>
                  </a:moveTo>
                  <a:lnTo>
                    <a:pt x="0" y="0"/>
                  </a:lnTo>
                  <a:lnTo>
                    <a:pt x="3836700" y="0"/>
                  </a:lnTo>
                  <a:lnTo>
                    <a:pt x="3836700" y="9312600"/>
                  </a:lnTo>
                  <a:close/>
                </a:path>
              </a:pathLst>
            </a:custGeom>
            <a:noFill/>
            <a:ln>
              <a:noFill/>
            </a:ln>
          </p:spPr>
        </p:pic>
      </p:grpSp>
      <p:sp>
        <p:nvSpPr>
          <p:cNvPr id="139" name="Google Shape;139;g30c62eaf3e7_0_1822"/>
          <p:cNvSpPr txBox="1"/>
          <p:nvPr>
            <p:ph type="title"/>
          </p:nvPr>
        </p:nvSpPr>
        <p:spPr>
          <a:xfrm>
            <a:off x="513870" y="507690"/>
            <a:ext cx="13632900" cy="11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US" sz="7250" u="none" cap="none" strike="noStrike">
                <a:solidFill>
                  <a:srgbClr val="3B4540"/>
                </a:solidFill>
                <a:latin typeface="Fraunces ExtraBold"/>
                <a:ea typeface="Fraunces ExtraBold"/>
                <a:cs typeface="Fraunces ExtraBold"/>
                <a:sym typeface="Fraunces ExtraBold"/>
              </a:rPr>
              <a:t>Meet the Team</a:t>
            </a:r>
            <a:endParaRPr b="1" i="0" sz="78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0" name="Google Shape;140;g30c62eaf3e7_0_18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723230" y="2258745"/>
            <a:ext cx="2819400" cy="2872200"/>
          </a:xfrm>
          <a:prstGeom prst="ellipse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41" name="Google Shape;141;g30c62eaf3e7_0_1822"/>
          <p:cNvPicPr preferRelativeResize="0"/>
          <p:nvPr/>
        </p:nvPicPr>
        <p:blipFill rotWithShape="1">
          <a:blip r:embed="rId5">
            <a:alphaModFix/>
          </a:blip>
          <a:srcRect b="36834" l="24513" r="18621" t="17953"/>
          <a:stretch/>
        </p:blipFill>
        <p:spPr>
          <a:xfrm>
            <a:off x="3979500" y="2259210"/>
            <a:ext cx="2848800" cy="2872200"/>
          </a:xfrm>
          <a:prstGeom prst="ellipse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42" name="Google Shape;142;g30c62eaf3e7_0_1822"/>
          <p:cNvPicPr preferRelativeResize="0"/>
          <p:nvPr/>
        </p:nvPicPr>
        <p:blipFill rotWithShape="1">
          <a:blip r:embed="rId6">
            <a:alphaModFix/>
          </a:blip>
          <a:srcRect b="32613" l="22551" r="23548" t="9873"/>
          <a:stretch/>
        </p:blipFill>
        <p:spPr>
          <a:xfrm>
            <a:off x="7336770" y="2238420"/>
            <a:ext cx="2848800" cy="3039000"/>
          </a:xfrm>
          <a:prstGeom prst="ellipse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43" name="Google Shape;143;g30c62eaf3e7_0_182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61810" y="2291130"/>
            <a:ext cx="2788200" cy="2872200"/>
          </a:xfrm>
          <a:prstGeom prst="ellipse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44" name="Google Shape;144;g30c62eaf3e7_0_1822"/>
          <p:cNvSpPr txBox="1"/>
          <p:nvPr>
            <p:ph idx="1" type="body"/>
          </p:nvPr>
        </p:nvSpPr>
        <p:spPr>
          <a:xfrm>
            <a:off x="861810" y="5376060"/>
            <a:ext cx="3478800" cy="191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Nobile"/>
                <a:ea typeface="Nobile"/>
                <a:cs typeface="Nobile"/>
                <a:sym typeface="Nobile"/>
              </a:rPr>
              <a:t>Jennifer Lew (</a:t>
            </a:r>
            <a:r>
              <a:rPr b="1" i="0" lang="en-US" sz="1900" u="none" cap="none" strike="noStrike">
                <a:solidFill>
                  <a:srgbClr val="000000"/>
                </a:solidFill>
                <a:latin typeface="Nobile"/>
                <a:ea typeface="Nobile"/>
                <a:cs typeface="Nobile"/>
                <a:sym typeface="Nobile"/>
              </a:rPr>
              <a:t>’26)</a:t>
            </a:r>
            <a:r>
              <a:rPr b="1" i="0" lang="en-US" sz="1800" u="none" cap="none" strike="noStrike">
                <a:solidFill>
                  <a:srgbClr val="000000"/>
                </a:solidFill>
                <a:latin typeface="Nobile"/>
                <a:ea typeface="Nobile"/>
                <a:cs typeface="Nobile"/>
                <a:sym typeface="Nobile"/>
              </a:rPr>
              <a:t> </a:t>
            </a:r>
            <a:r>
              <a:rPr b="0" i="0" lang="en-US" sz="1800" u="none" cap="none" strike="noStrike">
                <a:solidFill>
                  <a:srgbClr val="000000"/>
                </a:solidFill>
                <a:latin typeface="Nobile"/>
                <a:ea typeface="Nobile"/>
                <a:cs typeface="Nobile"/>
                <a:sym typeface="Nobile"/>
              </a:rPr>
              <a:t>   </a:t>
            </a:r>
            <a:endParaRPr b="0" i="0" sz="1800" u="none" cap="none" strike="noStrike">
              <a:solidFill>
                <a:srgbClr val="000000"/>
              </a:solidFill>
              <a:latin typeface="Nobile"/>
              <a:ea typeface="Nobile"/>
              <a:cs typeface="Nobile"/>
              <a:sym typeface="Nobil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Nobile"/>
                <a:ea typeface="Nobile"/>
                <a:cs typeface="Nobile"/>
                <a:sym typeface="Nobile"/>
              </a:rPr>
              <a:t>                                                                    Computer Science (AI)                   Palos Verdes, CA                                    </a:t>
            </a:r>
            <a:endParaRPr b="0" i="0" sz="1800" u="none" cap="none" strike="noStrike">
              <a:solidFill>
                <a:srgbClr val="000000"/>
              </a:solidFill>
              <a:latin typeface="Nobile"/>
              <a:ea typeface="Nobile"/>
              <a:cs typeface="Nobile"/>
              <a:sym typeface="Nobile"/>
            </a:endParaRPr>
          </a:p>
        </p:txBody>
      </p:sp>
      <p:sp>
        <p:nvSpPr>
          <p:cNvPr id="145" name="Google Shape;145;g30c62eaf3e7_0_1822"/>
          <p:cNvSpPr txBox="1"/>
          <p:nvPr>
            <p:ph idx="2" type="body"/>
          </p:nvPr>
        </p:nvSpPr>
        <p:spPr>
          <a:xfrm>
            <a:off x="7282515" y="5367195"/>
            <a:ext cx="3570600" cy="176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Nobile"/>
                <a:ea typeface="Nobile"/>
                <a:cs typeface="Nobile"/>
                <a:sym typeface="Nobile"/>
              </a:rPr>
              <a:t>Meghana Paturu (</a:t>
            </a:r>
            <a:r>
              <a:rPr b="1" i="0" lang="en-US" sz="1900" u="none" cap="none" strike="noStrike">
                <a:solidFill>
                  <a:srgbClr val="000000"/>
                </a:solidFill>
                <a:latin typeface="Nobile"/>
                <a:ea typeface="Nobile"/>
                <a:cs typeface="Nobile"/>
                <a:sym typeface="Nobile"/>
              </a:rPr>
              <a:t>’26)</a:t>
            </a:r>
            <a:r>
              <a:rPr b="0" i="0" lang="en-US" sz="1800" u="none" cap="none" strike="noStrike">
                <a:solidFill>
                  <a:srgbClr val="000000"/>
                </a:solidFill>
                <a:latin typeface="Nobile"/>
                <a:ea typeface="Nobile"/>
                <a:cs typeface="Nobile"/>
                <a:sym typeface="Nobile"/>
              </a:rPr>
              <a:t>  </a:t>
            </a:r>
            <a:endParaRPr b="0" i="0" sz="1800" u="none" cap="none" strike="noStrike">
              <a:solidFill>
                <a:srgbClr val="000000"/>
              </a:solidFill>
              <a:latin typeface="Nobile"/>
              <a:ea typeface="Nobile"/>
              <a:cs typeface="Nobile"/>
              <a:sym typeface="Nobil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Nobile"/>
                <a:ea typeface="Nobile"/>
                <a:cs typeface="Nobile"/>
                <a:sym typeface="Nobile"/>
              </a:rPr>
              <a:t>                                                                       Computer Science (HCI) &amp; </a:t>
            </a:r>
            <a:endParaRPr b="0" i="0" sz="1800" u="none" cap="none" strike="noStrike">
              <a:solidFill>
                <a:srgbClr val="000000"/>
              </a:solidFill>
              <a:latin typeface="Nobile"/>
              <a:ea typeface="Nobile"/>
              <a:cs typeface="Nobile"/>
              <a:sym typeface="Nobil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Nobile"/>
                <a:ea typeface="Nobile"/>
                <a:cs typeface="Nobile"/>
                <a:sym typeface="Nobile"/>
              </a:rPr>
              <a:t>Economics                                     Belle Mead, NJ                                   </a:t>
            </a:r>
            <a:endParaRPr b="0" i="0" sz="1800" u="none" cap="none" strike="noStrike">
              <a:solidFill>
                <a:srgbClr val="000000"/>
              </a:solidFill>
              <a:latin typeface="Nobile"/>
              <a:ea typeface="Nobile"/>
              <a:cs typeface="Nobile"/>
              <a:sym typeface="Nobile"/>
            </a:endParaRPr>
          </a:p>
        </p:txBody>
      </p:sp>
      <p:sp>
        <p:nvSpPr>
          <p:cNvPr id="146" name="Google Shape;146;g30c62eaf3e7_0_1822"/>
          <p:cNvSpPr txBox="1"/>
          <p:nvPr>
            <p:ph idx="3" type="body"/>
          </p:nvPr>
        </p:nvSpPr>
        <p:spPr>
          <a:xfrm>
            <a:off x="10589055" y="5376045"/>
            <a:ext cx="3777900" cy="191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en-US" sz="1900" u="none" cap="none" strike="noStrike">
                <a:solidFill>
                  <a:srgbClr val="000000"/>
                </a:solidFill>
                <a:latin typeface="Nobile"/>
                <a:ea typeface="Nobile"/>
                <a:cs typeface="Nobile"/>
                <a:sym typeface="Nobile"/>
              </a:rPr>
              <a:t>Jonah Blaydes-Greenberg (’26)  </a:t>
            </a:r>
            <a:r>
              <a:rPr b="0" i="0" lang="en-US" sz="1900" u="none" cap="none" strike="noStrike">
                <a:solidFill>
                  <a:srgbClr val="000000"/>
                </a:solidFill>
                <a:latin typeface="Nobile"/>
                <a:ea typeface="Nobile"/>
                <a:cs typeface="Nobile"/>
                <a:sym typeface="Nobile"/>
              </a:rPr>
              <a:t>  </a:t>
            </a:r>
            <a:endParaRPr b="0" i="0" sz="1900" u="none" cap="none" strike="noStrike">
              <a:solidFill>
                <a:srgbClr val="000000"/>
              </a:solidFill>
              <a:latin typeface="Nobile"/>
              <a:ea typeface="Nobile"/>
              <a:cs typeface="Nobile"/>
              <a:sym typeface="Nobil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Nobile"/>
                <a:ea typeface="Nobile"/>
                <a:cs typeface="Nobile"/>
                <a:sym typeface="Nobile"/>
              </a:rPr>
              <a:t>                                                                        Computer Science (HCI) &amp; Music                                           Los Altos, CA       </a:t>
            </a:r>
            <a:r>
              <a:rPr b="0" i="0" lang="en-US" sz="2000" u="none" cap="none" strike="noStrike">
                <a:solidFill>
                  <a:srgbClr val="000000"/>
                </a:solidFill>
                <a:latin typeface="Nobile"/>
                <a:ea typeface="Nobile"/>
                <a:cs typeface="Nobile"/>
                <a:sym typeface="Nobile"/>
              </a:rPr>
              <a:t>                          </a:t>
            </a:r>
            <a:endParaRPr b="0" i="0" sz="2000" u="none" cap="none" strike="noStrike">
              <a:solidFill>
                <a:srgbClr val="000000"/>
              </a:solidFill>
              <a:latin typeface="Nobile"/>
              <a:ea typeface="Nobile"/>
              <a:cs typeface="Nobile"/>
              <a:sym typeface="Nobile"/>
            </a:endParaRPr>
          </a:p>
        </p:txBody>
      </p:sp>
      <p:sp>
        <p:nvSpPr>
          <p:cNvPr id="147" name="Google Shape;147;g30c62eaf3e7_0_1822"/>
          <p:cNvSpPr txBox="1"/>
          <p:nvPr>
            <p:ph idx="4" type="body"/>
          </p:nvPr>
        </p:nvSpPr>
        <p:spPr>
          <a:xfrm>
            <a:off x="4104345" y="5376045"/>
            <a:ext cx="3478800" cy="191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Nobile"/>
                <a:ea typeface="Nobile"/>
                <a:cs typeface="Nobile"/>
                <a:sym typeface="Nobile"/>
              </a:rPr>
              <a:t>Alex Yansouni (</a:t>
            </a:r>
            <a:r>
              <a:rPr b="1" i="0" lang="en-US" sz="1900" u="none" cap="none" strike="noStrike">
                <a:solidFill>
                  <a:srgbClr val="000000"/>
                </a:solidFill>
                <a:latin typeface="Nobile"/>
                <a:ea typeface="Nobile"/>
                <a:cs typeface="Nobile"/>
                <a:sym typeface="Nobile"/>
              </a:rPr>
              <a:t>’26)</a:t>
            </a:r>
            <a:r>
              <a:rPr b="1" i="0" lang="en-US" sz="1800" u="none" cap="none" strike="noStrike">
                <a:solidFill>
                  <a:srgbClr val="000000"/>
                </a:solidFill>
                <a:latin typeface="Nobile"/>
                <a:ea typeface="Nobile"/>
                <a:cs typeface="Nobile"/>
                <a:sym typeface="Nobile"/>
              </a:rPr>
              <a:t> </a:t>
            </a:r>
            <a:r>
              <a:rPr b="0" i="0" lang="en-US" sz="1800" u="none" cap="none" strike="noStrike">
                <a:solidFill>
                  <a:srgbClr val="000000"/>
                </a:solidFill>
                <a:latin typeface="Nobile"/>
                <a:ea typeface="Nobile"/>
                <a:cs typeface="Nobile"/>
                <a:sym typeface="Nobile"/>
              </a:rPr>
              <a:t>        </a:t>
            </a:r>
            <a:endParaRPr b="0" i="0" sz="1800" u="none" cap="none" strike="noStrike">
              <a:solidFill>
                <a:srgbClr val="000000"/>
              </a:solidFill>
              <a:latin typeface="Nobile"/>
              <a:ea typeface="Nobile"/>
              <a:cs typeface="Nobile"/>
              <a:sym typeface="Nobil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Nobile"/>
                <a:ea typeface="Nobile"/>
                <a:cs typeface="Nobile"/>
                <a:sym typeface="Nobile"/>
              </a:rPr>
              <a:t>                                                               Computer Science (HCI)                   Los Altos, CA                                    </a:t>
            </a:r>
            <a:endParaRPr b="0" i="0" sz="1800" u="none" cap="none" strike="noStrike">
              <a:solidFill>
                <a:srgbClr val="000000"/>
              </a:solidFill>
              <a:latin typeface="Nobile"/>
              <a:ea typeface="Nobile"/>
              <a:cs typeface="Nobile"/>
              <a:sym typeface="Nobile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30c62eaf3e7_0_151"/>
          <p:cNvSpPr/>
          <p:nvPr/>
        </p:nvSpPr>
        <p:spPr>
          <a:xfrm>
            <a:off x="720451" y="516925"/>
            <a:ext cx="78663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05"/>
              </a:lnSpc>
              <a:spcBef>
                <a:spcPts val="0"/>
              </a:spcBef>
              <a:spcAft>
                <a:spcPts val="0"/>
              </a:spcAft>
              <a:buClr>
                <a:srgbClr val="3B4540"/>
              </a:buClr>
              <a:buSzPts val="4250"/>
              <a:buFont typeface="Fraunces ExtraBold"/>
              <a:buNone/>
            </a:pPr>
            <a:r>
              <a:rPr b="1" i="0" lang="en-US" sz="5000" u="none" cap="none" strike="noStrike">
                <a:solidFill>
                  <a:srgbClr val="3B4540"/>
                </a:solidFill>
                <a:latin typeface="Fraunces ExtraBold"/>
                <a:ea typeface="Fraunces ExtraBold"/>
                <a:cs typeface="Fraunces ExtraBold"/>
                <a:sym typeface="Fraunces ExtraBold"/>
              </a:rPr>
              <a:t>The Backstabber</a:t>
            </a:r>
            <a:endParaRPr b="0" i="0" sz="5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4" name="Google Shape;414;g30c62eaf3e7_0_151"/>
          <p:cNvSpPr/>
          <p:nvPr/>
        </p:nvSpPr>
        <p:spPr>
          <a:xfrm>
            <a:off x="568049" y="1690025"/>
            <a:ext cx="823500" cy="487500"/>
          </a:xfrm>
          <a:prstGeom prst="roundRect">
            <a:avLst>
              <a:gd fmla="val 40008" name="adj"/>
            </a:avLst>
          </a:prstGeom>
          <a:solidFill>
            <a:srgbClr val="E8F3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" name="Google Shape;415;g30c62eaf3e7_0_151"/>
          <p:cNvSpPr/>
          <p:nvPr/>
        </p:nvSpPr>
        <p:spPr>
          <a:xfrm>
            <a:off x="842770" y="1695026"/>
            <a:ext cx="274200" cy="3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5449"/>
              </a:buClr>
              <a:buSzPts val="2550"/>
              <a:buFont typeface="Fraunces ExtraBold"/>
              <a:buNone/>
            </a:pPr>
            <a:r>
              <a:rPr b="1" i="0" lang="en-US" sz="2750" u="none" cap="none" strike="noStrike">
                <a:solidFill>
                  <a:srgbClr val="405449"/>
                </a:solidFill>
                <a:latin typeface="Fraunces ExtraBold"/>
                <a:ea typeface="Fraunces ExtraBold"/>
                <a:cs typeface="Fraunces ExtraBold"/>
                <a:sym typeface="Fraunces ExtraBold"/>
              </a:rPr>
              <a:t>1</a:t>
            </a:r>
            <a:endParaRPr b="0" i="0" sz="27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6" name="Google Shape;416;g30c62eaf3e7_0_151"/>
          <p:cNvSpPr/>
          <p:nvPr/>
        </p:nvSpPr>
        <p:spPr>
          <a:xfrm>
            <a:off x="1724080" y="1688425"/>
            <a:ext cx="45759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190"/>
              </a:lnSpc>
              <a:spcBef>
                <a:spcPts val="0"/>
              </a:spcBef>
              <a:spcAft>
                <a:spcPts val="0"/>
              </a:spcAft>
              <a:buClr>
                <a:srgbClr val="405449"/>
              </a:buClr>
              <a:buSzPts val="2100"/>
              <a:buFont typeface="Fraunces ExtraBold"/>
              <a:buNone/>
            </a:pPr>
            <a:r>
              <a:rPr b="1" i="0" lang="en-US" sz="2300" u="none" cap="none" strike="noStrike">
                <a:solidFill>
                  <a:srgbClr val="405449"/>
                </a:solidFill>
                <a:latin typeface="Fraunces ExtraBold"/>
                <a:ea typeface="Fraunces ExtraBold"/>
                <a:cs typeface="Fraunces ExtraBold"/>
                <a:sym typeface="Fraunces ExtraBold"/>
              </a:rPr>
              <a:t>Privacy and Safety</a:t>
            </a:r>
            <a:endParaRPr b="0" i="0" sz="2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7" name="Google Shape;417;g30c62eaf3e7_0_151"/>
          <p:cNvSpPr/>
          <p:nvPr/>
        </p:nvSpPr>
        <p:spPr>
          <a:xfrm>
            <a:off x="1724082" y="2158525"/>
            <a:ext cx="7618500" cy="13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405449"/>
              </a:buClr>
              <a:buSzPts val="1700"/>
              <a:buFont typeface="Nobile"/>
              <a:buNone/>
            </a:pPr>
            <a:r>
              <a:rPr b="0" i="0" lang="en-US" sz="1900" u="none" cap="none" strike="noStrike">
                <a:solidFill>
                  <a:srgbClr val="405449"/>
                </a:solidFill>
                <a:latin typeface="Nobile"/>
                <a:ea typeface="Nobile"/>
                <a:cs typeface="Nobile"/>
                <a:sym typeface="Nobile"/>
              </a:rPr>
              <a:t>Ensure robust data protection protocols, clear consent processes, and transparent data-sharing practices to address concerns about personal information and the use of recorded tutoring sessions.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8" name="Google Shape;418;g30c62eaf3e7_0_151"/>
          <p:cNvSpPr/>
          <p:nvPr/>
        </p:nvSpPr>
        <p:spPr>
          <a:xfrm>
            <a:off x="720450" y="4005831"/>
            <a:ext cx="536400" cy="487500"/>
          </a:xfrm>
          <a:prstGeom prst="roundRect">
            <a:avLst>
              <a:gd fmla="val 40008" name="adj"/>
            </a:avLst>
          </a:prstGeom>
          <a:solidFill>
            <a:srgbClr val="E8F3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g30c62eaf3e7_0_151"/>
          <p:cNvSpPr/>
          <p:nvPr/>
        </p:nvSpPr>
        <p:spPr>
          <a:xfrm>
            <a:off x="871787" y="4087031"/>
            <a:ext cx="233700" cy="3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5449"/>
              </a:buClr>
              <a:buSzPts val="2550"/>
              <a:buFont typeface="Fraunces ExtraBold"/>
              <a:buNone/>
            </a:pPr>
            <a:r>
              <a:rPr b="1" i="0" lang="en-US" sz="2750" u="none" cap="none" strike="noStrike">
                <a:solidFill>
                  <a:srgbClr val="405449"/>
                </a:solidFill>
                <a:latin typeface="Fraunces ExtraBold"/>
                <a:ea typeface="Fraunces ExtraBold"/>
                <a:cs typeface="Fraunces ExtraBold"/>
                <a:sym typeface="Fraunces ExtraBold"/>
              </a:rPr>
              <a:t>2</a:t>
            </a:r>
            <a:endParaRPr b="0" i="0" sz="27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g30c62eaf3e7_0_151"/>
          <p:cNvSpPr/>
          <p:nvPr/>
        </p:nvSpPr>
        <p:spPr>
          <a:xfrm>
            <a:off x="1724082" y="4005831"/>
            <a:ext cx="32103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190"/>
              </a:lnSpc>
              <a:spcBef>
                <a:spcPts val="0"/>
              </a:spcBef>
              <a:spcAft>
                <a:spcPts val="0"/>
              </a:spcAft>
              <a:buClr>
                <a:srgbClr val="405449"/>
              </a:buClr>
              <a:buSzPts val="2100"/>
              <a:buFont typeface="Fraunces ExtraBold"/>
              <a:buNone/>
            </a:pPr>
            <a:r>
              <a:rPr b="1" i="0" lang="en-US" sz="2300" u="none" cap="none" strike="noStrike">
                <a:solidFill>
                  <a:srgbClr val="405449"/>
                </a:solidFill>
                <a:latin typeface="Fraunces ExtraBold"/>
                <a:ea typeface="Fraunces ExtraBold"/>
                <a:cs typeface="Fraunces ExtraBold"/>
                <a:sym typeface="Fraunces ExtraBold"/>
              </a:rPr>
              <a:t>AI in the Background</a:t>
            </a:r>
            <a:endParaRPr b="0" i="0" sz="2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g30c62eaf3e7_0_151"/>
          <p:cNvSpPr/>
          <p:nvPr/>
        </p:nvSpPr>
        <p:spPr>
          <a:xfrm>
            <a:off x="1724082" y="4474341"/>
            <a:ext cx="7618500" cy="10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405449"/>
              </a:buClr>
              <a:buSzPts val="1700"/>
              <a:buFont typeface="Nobile"/>
              <a:buNone/>
            </a:pPr>
            <a:r>
              <a:rPr b="0" i="0" lang="en-US" sz="1900" u="none" cap="none" strike="noStrike">
                <a:solidFill>
                  <a:srgbClr val="405449"/>
                </a:solidFill>
                <a:latin typeface="Nobile"/>
                <a:ea typeface="Nobile"/>
                <a:cs typeface="Nobile"/>
                <a:sym typeface="Nobile"/>
              </a:rPr>
              <a:t>The integration of AI to record and summarize tutoring sessions raises additional privacy concerns, requiring Tutti to prioritize security measures and user transparency.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2" name="Google Shape;422;g30c62eaf3e7_0_151"/>
          <p:cNvSpPr/>
          <p:nvPr/>
        </p:nvSpPr>
        <p:spPr>
          <a:xfrm>
            <a:off x="720450" y="5974837"/>
            <a:ext cx="536400" cy="487500"/>
          </a:xfrm>
          <a:prstGeom prst="roundRect">
            <a:avLst>
              <a:gd fmla="val 40008" name="adj"/>
            </a:avLst>
          </a:prstGeom>
          <a:solidFill>
            <a:srgbClr val="E8F3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3" name="Google Shape;423;g30c62eaf3e7_0_151"/>
          <p:cNvSpPr/>
          <p:nvPr/>
        </p:nvSpPr>
        <p:spPr>
          <a:xfrm>
            <a:off x="880698" y="6056038"/>
            <a:ext cx="216000" cy="3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5449"/>
              </a:buClr>
              <a:buSzPts val="2550"/>
              <a:buFont typeface="Fraunces ExtraBold"/>
              <a:buNone/>
            </a:pPr>
            <a:r>
              <a:rPr b="1" i="0" lang="en-US" sz="2750" u="none" cap="none" strike="noStrike">
                <a:solidFill>
                  <a:srgbClr val="405449"/>
                </a:solidFill>
                <a:latin typeface="Fraunces ExtraBold"/>
                <a:ea typeface="Fraunces ExtraBold"/>
                <a:cs typeface="Fraunces ExtraBold"/>
                <a:sym typeface="Fraunces ExtraBold"/>
              </a:rPr>
              <a:t>3</a:t>
            </a:r>
            <a:endParaRPr b="0" i="0" sz="27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4" name="Google Shape;424;g30c62eaf3e7_0_151"/>
          <p:cNvSpPr/>
          <p:nvPr/>
        </p:nvSpPr>
        <p:spPr>
          <a:xfrm>
            <a:off x="1724082" y="5974837"/>
            <a:ext cx="49848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190"/>
              </a:lnSpc>
              <a:spcBef>
                <a:spcPts val="0"/>
              </a:spcBef>
              <a:spcAft>
                <a:spcPts val="0"/>
              </a:spcAft>
              <a:buClr>
                <a:srgbClr val="405449"/>
              </a:buClr>
              <a:buSzPts val="2100"/>
              <a:buFont typeface="Fraunces ExtraBold"/>
              <a:buNone/>
            </a:pPr>
            <a:r>
              <a:rPr b="1" i="0" lang="en-US" sz="2300" u="none" cap="none" strike="noStrike">
                <a:solidFill>
                  <a:srgbClr val="405449"/>
                </a:solidFill>
                <a:latin typeface="Fraunces ExtraBold"/>
                <a:ea typeface="Fraunces ExtraBold"/>
                <a:cs typeface="Fraunces ExtraBold"/>
                <a:sym typeface="Fraunces ExtraBold"/>
              </a:rPr>
              <a:t>Balancing Efficiency and Privacy</a:t>
            </a:r>
            <a:endParaRPr b="0" i="0" sz="2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5" name="Google Shape;425;g30c62eaf3e7_0_151"/>
          <p:cNvSpPr/>
          <p:nvPr/>
        </p:nvSpPr>
        <p:spPr>
          <a:xfrm>
            <a:off x="1724082" y="6443348"/>
            <a:ext cx="7618500" cy="10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405449"/>
              </a:buClr>
              <a:buSzPts val="1700"/>
              <a:buFont typeface="Nobile"/>
              <a:buNone/>
            </a:pPr>
            <a:r>
              <a:rPr b="0" i="0" lang="en-US" sz="1900" u="none" cap="none" strike="noStrike">
                <a:solidFill>
                  <a:srgbClr val="405449"/>
                </a:solidFill>
                <a:latin typeface="Nobile"/>
                <a:ea typeface="Nobile"/>
                <a:cs typeface="Nobile"/>
                <a:sym typeface="Nobile"/>
              </a:rPr>
              <a:t>Tutti must find the right balance between the convenience of its Uber-like matching system and AI tools, and the need to protect user privacy and maintain trust in the platform.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6" name="Google Shape;426;g30c62eaf3e7_0_1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08325" y="1174875"/>
            <a:ext cx="4210050" cy="651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30c62eaf3e7_0_169"/>
          <p:cNvSpPr/>
          <p:nvPr/>
        </p:nvSpPr>
        <p:spPr>
          <a:xfrm>
            <a:off x="5787509" y="689729"/>
            <a:ext cx="48729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B4540"/>
              </a:buClr>
              <a:buSzPts val="3800"/>
              <a:buFont typeface="Fraunces ExtraBold"/>
              <a:buNone/>
            </a:pPr>
            <a:r>
              <a:rPr b="1" i="0" lang="en-US" sz="3800" u="none" cap="none" strike="noStrike">
                <a:solidFill>
                  <a:srgbClr val="3B4540"/>
                </a:solidFill>
                <a:latin typeface="Fraunces ExtraBold"/>
                <a:ea typeface="Fraunces ExtraBold"/>
                <a:cs typeface="Fraunces ExtraBold"/>
                <a:sym typeface="Fraunces ExtraBold"/>
              </a:rPr>
              <a:t>The Siren</a:t>
            </a:r>
            <a:endParaRPr b="0" i="0" sz="3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3" name="Google Shape;433;g30c62eaf3e7_0_169"/>
          <p:cNvSpPr/>
          <p:nvPr/>
        </p:nvSpPr>
        <p:spPr>
          <a:xfrm>
            <a:off x="5711309" y="1438751"/>
            <a:ext cx="7779900" cy="2058600"/>
          </a:xfrm>
          <a:prstGeom prst="roundRect">
            <a:avLst>
              <a:gd fmla="val 8522" name="adj"/>
            </a:avLst>
          </a:prstGeom>
          <a:solidFill>
            <a:srgbClr val="E8F3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4" name="Google Shape;434;g30c62eaf3e7_0_169"/>
          <p:cNvSpPr/>
          <p:nvPr/>
        </p:nvSpPr>
        <p:spPr>
          <a:xfrm>
            <a:off x="5906214" y="1633657"/>
            <a:ext cx="3816000" cy="30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684"/>
              </a:lnSpc>
              <a:spcBef>
                <a:spcPts val="0"/>
              </a:spcBef>
              <a:spcAft>
                <a:spcPts val="0"/>
              </a:spcAft>
              <a:buClr>
                <a:srgbClr val="405449"/>
              </a:buClr>
              <a:buSzPts val="1900"/>
              <a:buFont typeface="Fraunces ExtraBold"/>
              <a:buNone/>
            </a:pPr>
            <a:r>
              <a:rPr b="1" i="0" lang="en-US" sz="1900" u="none" cap="none" strike="noStrike">
                <a:solidFill>
                  <a:srgbClr val="405449"/>
                </a:solidFill>
                <a:latin typeface="Fraunces ExtraBold"/>
                <a:ea typeface="Fraunces ExtraBold"/>
                <a:cs typeface="Fraunces ExtraBold"/>
                <a:sym typeface="Fraunces ExtraBold"/>
              </a:rPr>
              <a:t>Over-reliance on Tutors and AI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5" name="Google Shape;435;g30c62eaf3e7_0_169"/>
          <p:cNvSpPr/>
          <p:nvPr/>
        </p:nvSpPr>
        <p:spPr>
          <a:xfrm>
            <a:off x="5906214" y="2055019"/>
            <a:ext cx="7389900" cy="12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333"/>
              </a:lnSpc>
              <a:spcBef>
                <a:spcPts val="0"/>
              </a:spcBef>
              <a:spcAft>
                <a:spcPts val="0"/>
              </a:spcAft>
              <a:buClr>
                <a:srgbClr val="405449"/>
              </a:buClr>
              <a:buSzPts val="1500"/>
              <a:buFont typeface="Nobile"/>
              <a:buNone/>
            </a:pPr>
            <a:r>
              <a:rPr b="0" i="0" lang="en-US" sz="1500" u="none" cap="none" strike="noStrike">
                <a:solidFill>
                  <a:srgbClr val="405449"/>
                </a:solidFill>
                <a:latin typeface="Nobile"/>
                <a:ea typeface="Nobile"/>
                <a:cs typeface="Nobile"/>
                <a:sym typeface="Nobile"/>
              </a:rPr>
              <a:t>Tutti must be cautious not to promote academic overdependence, where students become overly reliant on the constant availability of tutors and AI-generated content, rather than developing self-reliance and critical thinking skills.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6" name="Google Shape;436;g30c62eaf3e7_0_169"/>
          <p:cNvSpPr/>
          <p:nvPr/>
        </p:nvSpPr>
        <p:spPr>
          <a:xfrm>
            <a:off x="5711309" y="3692128"/>
            <a:ext cx="7779900" cy="2058600"/>
          </a:xfrm>
          <a:prstGeom prst="roundRect">
            <a:avLst>
              <a:gd fmla="val 8522" name="adj"/>
            </a:avLst>
          </a:prstGeom>
          <a:solidFill>
            <a:srgbClr val="E8F3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7" name="Google Shape;437;g30c62eaf3e7_0_169"/>
          <p:cNvSpPr/>
          <p:nvPr/>
        </p:nvSpPr>
        <p:spPr>
          <a:xfrm>
            <a:off x="5906214" y="3887033"/>
            <a:ext cx="3245400" cy="30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684"/>
              </a:lnSpc>
              <a:spcBef>
                <a:spcPts val="0"/>
              </a:spcBef>
              <a:spcAft>
                <a:spcPts val="0"/>
              </a:spcAft>
              <a:buClr>
                <a:srgbClr val="405449"/>
              </a:buClr>
              <a:buSzPts val="1900"/>
              <a:buFont typeface="Fraunces ExtraBold"/>
              <a:buNone/>
            </a:pPr>
            <a:r>
              <a:rPr b="1" i="0" lang="en-US" sz="1900" u="none" cap="none" strike="noStrike">
                <a:solidFill>
                  <a:srgbClr val="405449"/>
                </a:solidFill>
                <a:latin typeface="Fraunces ExtraBold"/>
                <a:ea typeface="Fraunces ExtraBold"/>
                <a:cs typeface="Fraunces ExtraBold"/>
                <a:sym typeface="Fraunces ExtraBold"/>
              </a:rPr>
              <a:t>AI and Academic Integrity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8" name="Google Shape;438;g30c62eaf3e7_0_169"/>
          <p:cNvSpPr/>
          <p:nvPr/>
        </p:nvSpPr>
        <p:spPr>
          <a:xfrm>
            <a:off x="5906214" y="4308396"/>
            <a:ext cx="7389900" cy="12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333"/>
              </a:lnSpc>
              <a:spcBef>
                <a:spcPts val="0"/>
              </a:spcBef>
              <a:spcAft>
                <a:spcPts val="0"/>
              </a:spcAft>
              <a:buClr>
                <a:srgbClr val="405449"/>
              </a:buClr>
              <a:buSzPts val="1500"/>
              <a:buFont typeface="Nobile"/>
              <a:buNone/>
            </a:pPr>
            <a:r>
              <a:rPr b="0" i="0" lang="en-US" sz="1500" u="none" cap="none" strike="noStrike">
                <a:solidFill>
                  <a:srgbClr val="405449"/>
                </a:solidFill>
                <a:latin typeface="Nobile"/>
                <a:ea typeface="Nobile"/>
                <a:cs typeface="Nobile"/>
                <a:sym typeface="Nobile"/>
              </a:rPr>
              <a:t>The presence of AI in every tutoring session, providing summaries and suggestions, raises concerns about the potential for students to over-rely on AI-generated content, potentially undermining academic integrity and authentic learning.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9" name="Google Shape;439;g30c62eaf3e7_0_169"/>
          <p:cNvSpPr/>
          <p:nvPr/>
        </p:nvSpPr>
        <p:spPr>
          <a:xfrm>
            <a:off x="5711309" y="5945505"/>
            <a:ext cx="7779900" cy="1746600"/>
          </a:xfrm>
          <a:prstGeom prst="roundRect">
            <a:avLst>
              <a:gd fmla="val 10043" name="adj"/>
            </a:avLst>
          </a:prstGeom>
          <a:solidFill>
            <a:srgbClr val="E8F3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0" name="Google Shape;440;g30c62eaf3e7_0_169"/>
          <p:cNvSpPr/>
          <p:nvPr/>
        </p:nvSpPr>
        <p:spPr>
          <a:xfrm>
            <a:off x="5906214" y="6140410"/>
            <a:ext cx="4744800" cy="30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684"/>
              </a:lnSpc>
              <a:spcBef>
                <a:spcPts val="0"/>
              </a:spcBef>
              <a:spcAft>
                <a:spcPts val="0"/>
              </a:spcAft>
              <a:buClr>
                <a:srgbClr val="405449"/>
              </a:buClr>
              <a:buSzPts val="1900"/>
              <a:buFont typeface="Fraunces ExtraBold"/>
              <a:buNone/>
            </a:pPr>
            <a:r>
              <a:rPr b="1" i="0" lang="en-US" sz="1900" u="none" cap="none" strike="noStrike">
                <a:solidFill>
                  <a:srgbClr val="405449"/>
                </a:solidFill>
                <a:latin typeface="Fraunces ExtraBold"/>
                <a:ea typeface="Fraunces ExtraBold"/>
                <a:cs typeface="Fraunces ExtraBold"/>
                <a:sym typeface="Fraunces ExtraBold"/>
              </a:rPr>
              <a:t>Balancing Accessibility and Autonomy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1" name="Google Shape;441;g30c62eaf3e7_0_169"/>
          <p:cNvSpPr/>
          <p:nvPr/>
        </p:nvSpPr>
        <p:spPr>
          <a:xfrm>
            <a:off x="5906214" y="6561772"/>
            <a:ext cx="7389900" cy="9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333"/>
              </a:lnSpc>
              <a:spcBef>
                <a:spcPts val="0"/>
              </a:spcBef>
              <a:spcAft>
                <a:spcPts val="0"/>
              </a:spcAft>
              <a:buClr>
                <a:srgbClr val="405449"/>
              </a:buClr>
              <a:buSzPts val="1500"/>
              <a:buFont typeface="Nobile"/>
              <a:buNone/>
            </a:pPr>
            <a:r>
              <a:rPr b="0" i="0" lang="en-US" sz="1500" u="none" cap="none" strike="noStrike">
                <a:solidFill>
                  <a:srgbClr val="405449"/>
                </a:solidFill>
                <a:latin typeface="Nobile"/>
                <a:ea typeface="Nobile"/>
                <a:cs typeface="Nobile"/>
                <a:sym typeface="Nobile"/>
              </a:rPr>
              <a:t>Tutti must find a way to make tutoring and AI tools easily accessible while still encouraging students to develop independent learning strategies and critical thinking skills.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2" name="Google Shape;442;g30c62eaf3e7_0_1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94900" y="809625"/>
            <a:ext cx="4171950" cy="6610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30c62eaf3e7_0_184"/>
          <p:cNvSpPr/>
          <p:nvPr/>
        </p:nvSpPr>
        <p:spPr>
          <a:xfrm>
            <a:off x="417729" y="887025"/>
            <a:ext cx="12156300" cy="5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B4540"/>
              </a:buClr>
              <a:buSzPts val="3400"/>
              <a:buFont typeface="Fraunces ExtraBold"/>
              <a:buNone/>
            </a:pPr>
            <a:r>
              <a:rPr b="1" i="0" lang="en-US" sz="4000" u="none" cap="none" strike="noStrike">
                <a:solidFill>
                  <a:srgbClr val="3B4540"/>
                </a:solidFill>
                <a:latin typeface="Fraunces ExtraBold"/>
                <a:ea typeface="Fraunces ExtraBold"/>
                <a:cs typeface="Fraunces ExtraBold"/>
                <a:sym typeface="Fraunces ExtraBold"/>
              </a:rPr>
              <a:t>Designing for Diverse User Needs</a:t>
            </a:r>
            <a:endParaRPr b="0" i="0" sz="4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449" name="Google Shape;449;g30c62eaf3e7_0_1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7000" y="2068100"/>
            <a:ext cx="585000" cy="542100"/>
          </a:xfrm>
          <a:prstGeom prst="rect">
            <a:avLst/>
          </a:prstGeom>
          <a:noFill/>
          <a:ln>
            <a:noFill/>
          </a:ln>
        </p:spPr>
      </p:pic>
      <p:sp>
        <p:nvSpPr>
          <p:cNvPr id="450" name="Google Shape;450;g30c62eaf3e7_0_184"/>
          <p:cNvSpPr/>
          <p:nvPr/>
        </p:nvSpPr>
        <p:spPr>
          <a:xfrm>
            <a:off x="1289504" y="2137535"/>
            <a:ext cx="5471100" cy="27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529"/>
              </a:lnSpc>
              <a:spcBef>
                <a:spcPts val="0"/>
              </a:spcBef>
              <a:spcAft>
                <a:spcPts val="0"/>
              </a:spcAft>
              <a:buClr>
                <a:srgbClr val="405449"/>
              </a:buClr>
              <a:buSzPts val="1700"/>
              <a:buFont typeface="Fraunces ExtraBold"/>
              <a:buNone/>
            </a:pPr>
            <a:r>
              <a:rPr b="1" i="0" lang="en-US" sz="2300" u="none" cap="none" strike="noStrike">
                <a:solidFill>
                  <a:srgbClr val="405449"/>
                </a:solidFill>
                <a:latin typeface="Fraunces ExtraBold"/>
                <a:ea typeface="Fraunces ExtraBold"/>
                <a:cs typeface="Fraunces ExtraBold"/>
                <a:sym typeface="Fraunces ExtraBold"/>
              </a:rPr>
              <a:t>Simple Task: Opening the App</a:t>
            </a:r>
            <a:endParaRPr b="0" i="0" sz="2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1" name="Google Shape;451;g30c62eaf3e7_0_184"/>
          <p:cNvSpPr/>
          <p:nvPr/>
        </p:nvSpPr>
        <p:spPr>
          <a:xfrm>
            <a:off x="1289504" y="2744476"/>
            <a:ext cx="13224600" cy="5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259"/>
              </a:lnSpc>
              <a:spcBef>
                <a:spcPts val="0"/>
              </a:spcBef>
              <a:spcAft>
                <a:spcPts val="0"/>
              </a:spcAft>
              <a:buClr>
                <a:srgbClr val="405449"/>
              </a:buClr>
              <a:buSzPts val="1350"/>
              <a:buFont typeface="Nobile"/>
              <a:buNone/>
            </a:pPr>
            <a:r>
              <a:rPr b="0" i="0" lang="en-US" sz="1950" u="none" cap="none" strike="noStrike">
                <a:solidFill>
                  <a:srgbClr val="405449"/>
                </a:solidFill>
                <a:latin typeface="Nobile"/>
                <a:ea typeface="Nobile"/>
                <a:cs typeface="Nobile"/>
                <a:sym typeface="Nobile"/>
              </a:rPr>
              <a:t>The app should open directly to a clear, intuitive home screen where users can easily view their options, such as sending a request or reviewing session details.</a:t>
            </a:r>
            <a:endParaRPr b="0" i="0" sz="19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452" name="Google Shape;452;g30c62eaf3e7_0_18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7000" y="4018875"/>
            <a:ext cx="585000" cy="555000"/>
          </a:xfrm>
          <a:prstGeom prst="rect">
            <a:avLst/>
          </a:prstGeom>
          <a:noFill/>
          <a:ln>
            <a:noFill/>
          </a:ln>
        </p:spPr>
      </p:pic>
      <p:sp>
        <p:nvSpPr>
          <p:cNvPr id="453" name="Google Shape;453;g30c62eaf3e7_0_184"/>
          <p:cNvSpPr/>
          <p:nvPr/>
        </p:nvSpPr>
        <p:spPr>
          <a:xfrm>
            <a:off x="1255929" y="3973360"/>
            <a:ext cx="7987500" cy="27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529"/>
              </a:lnSpc>
              <a:spcBef>
                <a:spcPts val="0"/>
              </a:spcBef>
              <a:spcAft>
                <a:spcPts val="0"/>
              </a:spcAft>
              <a:buClr>
                <a:srgbClr val="405449"/>
              </a:buClr>
              <a:buSzPts val="1700"/>
              <a:buFont typeface="Fraunces ExtraBold"/>
              <a:buNone/>
            </a:pPr>
            <a:r>
              <a:rPr b="1" i="0" lang="en-US" sz="2300" u="none" cap="none" strike="noStrike">
                <a:solidFill>
                  <a:srgbClr val="405449"/>
                </a:solidFill>
                <a:latin typeface="Fraunces ExtraBold"/>
                <a:ea typeface="Fraunces ExtraBold"/>
                <a:cs typeface="Fraunces ExtraBold"/>
                <a:sym typeface="Fraunces ExtraBold"/>
              </a:rPr>
              <a:t>Moderate Task: Sending a Tutoring Request</a:t>
            </a:r>
            <a:endParaRPr b="0" i="0" sz="2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4" name="Google Shape;454;g30c62eaf3e7_0_184"/>
          <p:cNvSpPr/>
          <p:nvPr/>
        </p:nvSpPr>
        <p:spPr>
          <a:xfrm>
            <a:off x="1255929" y="4500926"/>
            <a:ext cx="13224600" cy="5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259"/>
              </a:lnSpc>
              <a:spcBef>
                <a:spcPts val="0"/>
              </a:spcBef>
              <a:spcAft>
                <a:spcPts val="0"/>
              </a:spcAft>
              <a:buClr>
                <a:srgbClr val="405449"/>
              </a:buClr>
              <a:buSzPts val="1350"/>
              <a:buFont typeface="Nobile"/>
              <a:buNone/>
            </a:pPr>
            <a:r>
              <a:rPr b="0" i="0" lang="en-US" sz="1950" u="none" cap="none" strike="noStrike">
                <a:solidFill>
                  <a:srgbClr val="405449"/>
                </a:solidFill>
                <a:latin typeface="Nobile"/>
                <a:ea typeface="Nobile"/>
                <a:cs typeface="Nobile"/>
                <a:sym typeface="Nobile"/>
              </a:rPr>
              <a:t>The process of sending a tutoring request should be streamlined and intuitive, allowing users to choose the subject, select a tutor, provide a brief description, and specify the timing.</a:t>
            </a:r>
            <a:endParaRPr b="0" i="0" sz="19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455" name="Google Shape;455;g30c62eaf3e7_0_18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87301" y="6016175"/>
            <a:ext cx="585000" cy="433725"/>
          </a:xfrm>
          <a:prstGeom prst="rect">
            <a:avLst/>
          </a:prstGeom>
          <a:noFill/>
          <a:ln>
            <a:noFill/>
          </a:ln>
        </p:spPr>
      </p:pic>
      <p:sp>
        <p:nvSpPr>
          <p:cNvPr id="456" name="Google Shape;456;g30c62eaf3e7_0_184"/>
          <p:cNvSpPr/>
          <p:nvPr/>
        </p:nvSpPr>
        <p:spPr>
          <a:xfrm>
            <a:off x="1179729" y="5955035"/>
            <a:ext cx="9345600" cy="27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529"/>
              </a:lnSpc>
              <a:spcBef>
                <a:spcPts val="0"/>
              </a:spcBef>
              <a:spcAft>
                <a:spcPts val="0"/>
              </a:spcAft>
              <a:buClr>
                <a:srgbClr val="405449"/>
              </a:buClr>
              <a:buSzPts val="1700"/>
              <a:buFont typeface="Fraunces ExtraBold"/>
              <a:buNone/>
            </a:pPr>
            <a:r>
              <a:rPr b="1" i="0" lang="en-US" sz="2300" u="none" cap="none" strike="noStrike">
                <a:solidFill>
                  <a:srgbClr val="405449"/>
                </a:solidFill>
                <a:latin typeface="Fraunces ExtraBold"/>
                <a:ea typeface="Fraunces ExtraBold"/>
                <a:cs typeface="Fraunces ExtraBold"/>
                <a:sym typeface="Fraunces ExtraBold"/>
              </a:rPr>
              <a:t>Complex Task: Setting Up Recurring Appointments</a:t>
            </a:r>
            <a:endParaRPr b="0" i="0" sz="2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7" name="Google Shape;457;g30c62eaf3e7_0_184"/>
          <p:cNvSpPr/>
          <p:nvPr/>
        </p:nvSpPr>
        <p:spPr>
          <a:xfrm>
            <a:off x="1179729" y="6482600"/>
            <a:ext cx="13224600" cy="5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259"/>
              </a:lnSpc>
              <a:spcBef>
                <a:spcPts val="0"/>
              </a:spcBef>
              <a:spcAft>
                <a:spcPts val="0"/>
              </a:spcAft>
              <a:buClr>
                <a:srgbClr val="405449"/>
              </a:buClr>
              <a:buSzPts val="1350"/>
              <a:buFont typeface="Nobile"/>
              <a:buNone/>
            </a:pPr>
            <a:r>
              <a:rPr b="0" i="0" lang="en-US" sz="1950" u="none" cap="none" strike="noStrike">
                <a:solidFill>
                  <a:srgbClr val="405449"/>
                </a:solidFill>
                <a:latin typeface="Nobile"/>
                <a:ea typeface="Nobile"/>
                <a:cs typeface="Nobile"/>
                <a:sym typeface="Nobile"/>
              </a:rPr>
              <a:t>Setting up recurring appointments should be efficient, involving features like syncing calendars, setting regular availability, and confirming tutor schedules.</a:t>
            </a:r>
            <a:endParaRPr b="0" i="0" sz="19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63" name="Google Shape;463;g30c62eaf3e7_0_19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64" name="Google Shape;464;g30c62eaf3e7_0_19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374029" y="1601629"/>
            <a:ext cx="5026343" cy="5026343"/>
          </a:xfrm>
          <a:prstGeom prst="rect">
            <a:avLst/>
          </a:prstGeom>
          <a:noFill/>
          <a:ln>
            <a:noFill/>
          </a:ln>
        </p:spPr>
      </p:pic>
      <p:sp>
        <p:nvSpPr>
          <p:cNvPr id="465" name="Google Shape;465;g30c62eaf3e7_0_199"/>
          <p:cNvSpPr/>
          <p:nvPr/>
        </p:nvSpPr>
        <p:spPr>
          <a:xfrm>
            <a:off x="644247" y="590788"/>
            <a:ext cx="7855500" cy="11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B4540"/>
              </a:buClr>
              <a:buSzPts val="3600"/>
              <a:buFont typeface="Fraunces ExtraBold"/>
              <a:buNone/>
            </a:pPr>
            <a:r>
              <a:rPr b="1" i="0" lang="en-US" sz="3600" u="none" cap="none" strike="noStrike">
                <a:solidFill>
                  <a:srgbClr val="3B4540"/>
                </a:solidFill>
                <a:latin typeface="Fraunces ExtraBold"/>
                <a:ea typeface="Fraunces ExtraBold"/>
                <a:cs typeface="Fraunces ExtraBold"/>
                <a:sym typeface="Fraunces ExtraBold"/>
              </a:rPr>
              <a:t>Empowering Students Through Personalized Support</a:t>
            </a:r>
            <a:endParaRPr b="0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6" name="Google Shape;466;g30c62eaf3e7_0_199"/>
          <p:cNvSpPr/>
          <p:nvPr/>
        </p:nvSpPr>
        <p:spPr>
          <a:xfrm>
            <a:off x="908923" y="2169676"/>
            <a:ext cx="22800" cy="5316600"/>
          </a:xfrm>
          <a:prstGeom prst="roundRect">
            <a:avLst>
              <a:gd fmla="val 724764" name="adj"/>
            </a:avLst>
          </a:prstGeom>
          <a:solidFill>
            <a:srgbClr val="CED9C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7" name="Google Shape;467;g30c62eaf3e7_0_199"/>
          <p:cNvSpPr/>
          <p:nvPr/>
        </p:nvSpPr>
        <p:spPr>
          <a:xfrm>
            <a:off x="1104543" y="2572345"/>
            <a:ext cx="644100" cy="22800"/>
          </a:xfrm>
          <a:prstGeom prst="roundRect">
            <a:avLst>
              <a:gd fmla="val 724764" name="adj"/>
            </a:avLst>
          </a:prstGeom>
          <a:solidFill>
            <a:srgbClr val="CED9C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8" name="Google Shape;468;g30c62eaf3e7_0_199"/>
          <p:cNvSpPr/>
          <p:nvPr/>
        </p:nvSpPr>
        <p:spPr>
          <a:xfrm>
            <a:off x="713303" y="2376726"/>
            <a:ext cx="414000" cy="414000"/>
          </a:xfrm>
          <a:prstGeom prst="roundRect">
            <a:avLst>
              <a:gd fmla="val 40010" name="adj"/>
            </a:avLst>
          </a:prstGeom>
          <a:solidFill>
            <a:srgbClr val="E8F3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9" name="Google Shape;469;g30c62eaf3e7_0_199"/>
          <p:cNvSpPr/>
          <p:nvPr/>
        </p:nvSpPr>
        <p:spPr>
          <a:xfrm>
            <a:off x="851416" y="2445663"/>
            <a:ext cx="137700" cy="2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5449"/>
              </a:buClr>
              <a:buSzPts val="2150"/>
              <a:buFont typeface="Fraunces ExtraBold"/>
              <a:buNone/>
            </a:pPr>
            <a:r>
              <a:rPr b="1" i="0" lang="en-US" sz="2150" u="none" cap="none" strike="noStrike">
                <a:solidFill>
                  <a:srgbClr val="405449"/>
                </a:solidFill>
                <a:latin typeface="Fraunces ExtraBold"/>
                <a:ea typeface="Fraunces ExtraBold"/>
                <a:cs typeface="Fraunces ExtraBold"/>
                <a:sym typeface="Fraunces ExtraBold"/>
              </a:rPr>
              <a:t>1</a:t>
            </a:r>
            <a:endParaRPr b="0" i="0" sz="21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0" name="Google Shape;470;g30c62eaf3e7_0_199"/>
          <p:cNvSpPr/>
          <p:nvPr/>
        </p:nvSpPr>
        <p:spPr>
          <a:xfrm>
            <a:off x="1932742" y="2353747"/>
            <a:ext cx="2535900" cy="2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05449"/>
              </a:buClr>
              <a:buSzPts val="1800"/>
              <a:buFont typeface="Fraunces ExtraBold"/>
              <a:buNone/>
            </a:pPr>
            <a:r>
              <a:rPr b="1" i="0" lang="en-US" sz="1800" u="none" cap="none" strike="noStrike">
                <a:solidFill>
                  <a:srgbClr val="405449"/>
                </a:solidFill>
                <a:latin typeface="Fraunces ExtraBold"/>
                <a:ea typeface="Fraunces ExtraBold"/>
                <a:cs typeface="Fraunces ExtraBold"/>
                <a:sym typeface="Fraunces ExtraBold"/>
              </a:rPr>
              <a:t>Customized Matching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1" name="Google Shape;471;g30c62eaf3e7_0_199"/>
          <p:cNvSpPr/>
          <p:nvPr/>
        </p:nvSpPr>
        <p:spPr>
          <a:xfrm>
            <a:off x="1932742" y="2751773"/>
            <a:ext cx="6567000" cy="8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285"/>
              </a:lnSpc>
              <a:spcBef>
                <a:spcPts val="0"/>
              </a:spcBef>
              <a:spcAft>
                <a:spcPts val="0"/>
              </a:spcAft>
              <a:buClr>
                <a:srgbClr val="405449"/>
              </a:buClr>
              <a:buSzPts val="1400"/>
              <a:buFont typeface="Nobile"/>
              <a:buNone/>
            </a:pPr>
            <a:r>
              <a:rPr b="0" i="0" lang="en-US" sz="1400" u="none" cap="none" strike="noStrike">
                <a:solidFill>
                  <a:srgbClr val="405449"/>
                </a:solidFill>
                <a:latin typeface="Nobile"/>
                <a:ea typeface="Nobile"/>
                <a:cs typeface="Nobile"/>
                <a:sym typeface="Nobile"/>
              </a:rPr>
              <a:t>Tutti's algorithm matches students with the most suitable tutors based on their academic needs, learning styles, and schedules, ensuring a personalized tutoring experience.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2" name="Google Shape;472;g30c62eaf3e7_0_199"/>
          <p:cNvSpPr/>
          <p:nvPr/>
        </p:nvSpPr>
        <p:spPr>
          <a:xfrm>
            <a:off x="1104543" y="4405908"/>
            <a:ext cx="644100" cy="22800"/>
          </a:xfrm>
          <a:prstGeom prst="roundRect">
            <a:avLst>
              <a:gd fmla="val 724764" name="adj"/>
            </a:avLst>
          </a:prstGeom>
          <a:solidFill>
            <a:srgbClr val="CED9C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3" name="Google Shape;473;g30c62eaf3e7_0_199"/>
          <p:cNvSpPr/>
          <p:nvPr/>
        </p:nvSpPr>
        <p:spPr>
          <a:xfrm>
            <a:off x="713303" y="4210288"/>
            <a:ext cx="414000" cy="414000"/>
          </a:xfrm>
          <a:prstGeom prst="roundRect">
            <a:avLst>
              <a:gd fmla="val 40010" name="adj"/>
            </a:avLst>
          </a:prstGeom>
          <a:solidFill>
            <a:srgbClr val="E8F3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4" name="Google Shape;474;g30c62eaf3e7_0_199"/>
          <p:cNvSpPr/>
          <p:nvPr/>
        </p:nvSpPr>
        <p:spPr>
          <a:xfrm>
            <a:off x="830104" y="4279225"/>
            <a:ext cx="180300" cy="2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5449"/>
              </a:buClr>
              <a:buSzPts val="2150"/>
              <a:buFont typeface="Fraunces ExtraBold"/>
              <a:buNone/>
            </a:pPr>
            <a:r>
              <a:rPr b="1" i="0" lang="en-US" sz="2150" u="none" cap="none" strike="noStrike">
                <a:solidFill>
                  <a:srgbClr val="405449"/>
                </a:solidFill>
                <a:latin typeface="Fraunces ExtraBold"/>
                <a:ea typeface="Fraunces ExtraBold"/>
                <a:cs typeface="Fraunces ExtraBold"/>
                <a:sym typeface="Fraunces ExtraBold"/>
              </a:rPr>
              <a:t>2</a:t>
            </a:r>
            <a:endParaRPr b="0" i="0" sz="21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5" name="Google Shape;475;g30c62eaf3e7_0_199"/>
          <p:cNvSpPr/>
          <p:nvPr/>
        </p:nvSpPr>
        <p:spPr>
          <a:xfrm>
            <a:off x="1932742" y="4187309"/>
            <a:ext cx="2786100" cy="2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05449"/>
              </a:buClr>
              <a:buSzPts val="1800"/>
              <a:buFont typeface="Fraunces ExtraBold"/>
              <a:buNone/>
            </a:pPr>
            <a:r>
              <a:rPr b="1" i="0" lang="en-US" sz="1800" u="none" cap="none" strike="noStrike">
                <a:solidFill>
                  <a:srgbClr val="405449"/>
                </a:solidFill>
                <a:latin typeface="Fraunces ExtraBold"/>
                <a:ea typeface="Fraunces ExtraBold"/>
                <a:cs typeface="Fraunces ExtraBold"/>
                <a:sym typeface="Fraunces ExtraBold"/>
              </a:rPr>
              <a:t>AI-Powered Summaries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6" name="Google Shape;476;g30c62eaf3e7_0_199"/>
          <p:cNvSpPr/>
          <p:nvPr/>
        </p:nvSpPr>
        <p:spPr>
          <a:xfrm>
            <a:off x="1932742" y="4585335"/>
            <a:ext cx="6567000" cy="8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285"/>
              </a:lnSpc>
              <a:spcBef>
                <a:spcPts val="0"/>
              </a:spcBef>
              <a:spcAft>
                <a:spcPts val="0"/>
              </a:spcAft>
              <a:buClr>
                <a:srgbClr val="405449"/>
              </a:buClr>
              <a:buSzPts val="1400"/>
              <a:buFont typeface="Nobile"/>
              <a:buNone/>
            </a:pPr>
            <a:r>
              <a:rPr b="0" i="0" lang="en-US" sz="1400" u="none" cap="none" strike="noStrike">
                <a:solidFill>
                  <a:srgbClr val="405449"/>
                </a:solidFill>
                <a:latin typeface="Nobile"/>
                <a:ea typeface="Nobile"/>
                <a:cs typeface="Nobile"/>
                <a:sym typeface="Nobile"/>
              </a:rPr>
              <a:t>The platform's AI capabilities record and summarize tutoring sessions, providing students with valuable insights and allowing them to review key concepts and discussions.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7" name="Google Shape;477;g30c62eaf3e7_0_199"/>
          <p:cNvSpPr/>
          <p:nvPr/>
        </p:nvSpPr>
        <p:spPr>
          <a:xfrm>
            <a:off x="1104543" y="6239470"/>
            <a:ext cx="644100" cy="22800"/>
          </a:xfrm>
          <a:prstGeom prst="roundRect">
            <a:avLst>
              <a:gd fmla="val 724764" name="adj"/>
            </a:avLst>
          </a:prstGeom>
          <a:solidFill>
            <a:srgbClr val="CED9C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8" name="Google Shape;478;g30c62eaf3e7_0_199"/>
          <p:cNvSpPr/>
          <p:nvPr/>
        </p:nvSpPr>
        <p:spPr>
          <a:xfrm>
            <a:off x="713303" y="6043851"/>
            <a:ext cx="414000" cy="414000"/>
          </a:xfrm>
          <a:prstGeom prst="roundRect">
            <a:avLst>
              <a:gd fmla="val 40010" name="adj"/>
            </a:avLst>
          </a:prstGeom>
          <a:solidFill>
            <a:srgbClr val="E8F3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9" name="Google Shape;479;g30c62eaf3e7_0_199"/>
          <p:cNvSpPr/>
          <p:nvPr/>
        </p:nvSpPr>
        <p:spPr>
          <a:xfrm>
            <a:off x="836890" y="6112788"/>
            <a:ext cx="166800" cy="2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5449"/>
              </a:buClr>
              <a:buSzPts val="2150"/>
              <a:buFont typeface="Fraunces ExtraBold"/>
              <a:buNone/>
            </a:pPr>
            <a:r>
              <a:rPr b="1" i="0" lang="en-US" sz="2150" u="none" cap="none" strike="noStrike">
                <a:solidFill>
                  <a:srgbClr val="405449"/>
                </a:solidFill>
                <a:latin typeface="Fraunces ExtraBold"/>
                <a:ea typeface="Fraunces ExtraBold"/>
                <a:cs typeface="Fraunces ExtraBold"/>
                <a:sym typeface="Fraunces ExtraBold"/>
              </a:rPr>
              <a:t>3</a:t>
            </a:r>
            <a:endParaRPr b="0" i="0" sz="21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0" name="Google Shape;480;g30c62eaf3e7_0_199"/>
          <p:cNvSpPr/>
          <p:nvPr/>
        </p:nvSpPr>
        <p:spPr>
          <a:xfrm>
            <a:off x="1932742" y="6020872"/>
            <a:ext cx="2301000" cy="2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05449"/>
              </a:buClr>
              <a:buSzPts val="1800"/>
              <a:buFont typeface="Fraunces ExtraBold"/>
              <a:buNone/>
            </a:pPr>
            <a:r>
              <a:rPr b="1" i="0" lang="en-US" sz="1800" u="none" cap="none" strike="noStrike">
                <a:solidFill>
                  <a:srgbClr val="405449"/>
                </a:solidFill>
                <a:latin typeface="Fraunces ExtraBold"/>
                <a:ea typeface="Fraunces ExtraBold"/>
                <a:cs typeface="Fraunces ExtraBold"/>
                <a:sym typeface="Fraunces ExtraBold"/>
              </a:rPr>
              <a:t>Ongoing Support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1" name="Google Shape;481;g30c62eaf3e7_0_199"/>
          <p:cNvSpPr/>
          <p:nvPr/>
        </p:nvSpPr>
        <p:spPr>
          <a:xfrm>
            <a:off x="1932742" y="6418898"/>
            <a:ext cx="6567000" cy="8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285"/>
              </a:lnSpc>
              <a:spcBef>
                <a:spcPts val="0"/>
              </a:spcBef>
              <a:spcAft>
                <a:spcPts val="0"/>
              </a:spcAft>
              <a:buClr>
                <a:srgbClr val="405449"/>
              </a:buClr>
              <a:buSzPts val="1400"/>
              <a:buFont typeface="Nobile"/>
              <a:buNone/>
            </a:pPr>
            <a:r>
              <a:rPr b="0" i="0" lang="en-US" sz="1400" u="none" cap="none" strike="noStrike">
                <a:solidFill>
                  <a:srgbClr val="405449"/>
                </a:solidFill>
                <a:latin typeface="Nobile"/>
                <a:ea typeface="Nobile"/>
                <a:cs typeface="Nobile"/>
                <a:sym typeface="Nobile"/>
              </a:rPr>
              <a:t>Tutti's network of dedicated tutors and AI-driven tools work together to provide students with continuous academic support, fostering their growth and success.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30c62eaf3e7_0_222"/>
          <p:cNvSpPr/>
          <p:nvPr/>
        </p:nvSpPr>
        <p:spPr>
          <a:xfrm>
            <a:off x="824865" y="712946"/>
            <a:ext cx="12120300" cy="7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B4540"/>
              </a:buClr>
              <a:buSzPts val="4600"/>
              <a:buFont typeface="Fraunces ExtraBold"/>
              <a:buNone/>
            </a:pPr>
            <a:r>
              <a:rPr b="1" i="0" lang="en-US" sz="4600" u="none" cap="none" strike="noStrike">
                <a:solidFill>
                  <a:srgbClr val="3B4540"/>
                </a:solidFill>
                <a:latin typeface="Fraunces ExtraBold"/>
                <a:ea typeface="Fraunces ExtraBold"/>
                <a:cs typeface="Fraunces ExtraBold"/>
                <a:sym typeface="Fraunces ExtraBold"/>
              </a:rPr>
              <a:t>Revolutionizing the Tutoring Experience</a:t>
            </a:r>
            <a:endParaRPr b="0" i="0" sz="4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488" name="Google Shape;488;g30c62eaf3e7_0_2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8665" y="1768435"/>
            <a:ext cx="4091226" cy="2528530"/>
          </a:xfrm>
          <a:prstGeom prst="rect">
            <a:avLst/>
          </a:prstGeom>
          <a:noFill/>
          <a:ln>
            <a:noFill/>
          </a:ln>
        </p:spPr>
      </p:pic>
      <p:sp>
        <p:nvSpPr>
          <p:cNvPr id="489" name="Google Shape;489;g30c62eaf3e7_0_222"/>
          <p:cNvSpPr/>
          <p:nvPr/>
        </p:nvSpPr>
        <p:spPr>
          <a:xfrm>
            <a:off x="748665" y="4591526"/>
            <a:ext cx="3188400" cy="3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913"/>
              </a:lnSpc>
              <a:spcBef>
                <a:spcPts val="0"/>
              </a:spcBef>
              <a:spcAft>
                <a:spcPts val="0"/>
              </a:spcAft>
              <a:buClr>
                <a:srgbClr val="405449"/>
              </a:buClr>
              <a:buSzPts val="2300"/>
              <a:buFont typeface="Fraunces ExtraBold"/>
              <a:buNone/>
            </a:pPr>
            <a:r>
              <a:rPr b="1" i="0" lang="en-US" sz="2300" u="none" cap="none" strike="noStrike">
                <a:solidFill>
                  <a:srgbClr val="405449"/>
                </a:solidFill>
                <a:latin typeface="Fraunces ExtraBold"/>
                <a:ea typeface="Fraunces ExtraBold"/>
                <a:cs typeface="Fraunces ExtraBold"/>
                <a:sym typeface="Fraunces ExtraBold"/>
              </a:rPr>
              <a:t>Convenient Matching</a:t>
            </a:r>
            <a:endParaRPr b="0" i="0" sz="2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0" name="Google Shape;490;g30c62eaf3e7_0_222"/>
          <p:cNvSpPr/>
          <p:nvPr/>
        </p:nvSpPr>
        <p:spPr>
          <a:xfrm>
            <a:off x="748665" y="5100995"/>
            <a:ext cx="4091100" cy="18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459"/>
              </a:lnSpc>
              <a:spcBef>
                <a:spcPts val="0"/>
              </a:spcBef>
              <a:spcAft>
                <a:spcPts val="0"/>
              </a:spcAft>
              <a:buClr>
                <a:srgbClr val="405449"/>
              </a:buClr>
              <a:buSzPts val="1850"/>
              <a:buFont typeface="Nobile"/>
              <a:buNone/>
            </a:pPr>
            <a:r>
              <a:rPr b="0" i="0" lang="en-US" sz="1850" u="none" cap="none" strike="noStrike">
                <a:solidFill>
                  <a:srgbClr val="405449"/>
                </a:solidFill>
                <a:latin typeface="Nobile"/>
                <a:ea typeface="Nobile"/>
                <a:cs typeface="Nobile"/>
                <a:sym typeface="Nobile"/>
              </a:rPr>
              <a:t>Tutti's Uber-like matching system connects students with the most suitable tutors in real-time, ensuring they receive the help they need when they need it.</a:t>
            </a:r>
            <a:endParaRPr b="0" i="0" sz="18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491" name="Google Shape;491;g30c62eaf3e7_0_2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93387" y="1768435"/>
            <a:ext cx="4091226" cy="2528530"/>
          </a:xfrm>
          <a:prstGeom prst="rect">
            <a:avLst/>
          </a:prstGeom>
          <a:noFill/>
          <a:ln>
            <a:noFill/>
          </a:ln>
        </p:spPr>
      </p:pic>
      <p:sp>
        <p:nvSpPr>
          <p:cNvPr id="492" name="Google Shape;492;g30c62eaf3e7_0_222"/>
          <p:cNvSpPr/>
          <p:nvPr/>
        </p:nvSpPr>
        <p:spPr>
          <a:xfrm>
            <a:off x="5193387" y="4591526"/>
            <a:ext cx="2946000" cy="3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913"/>
              </a:lnSpc>
              <a:spcBef>
                <a:spcPts val="0"/>
              </a:spcBef>
              <a:spcAft>
                <a:spcPts val="0"/>
              </a:spcAft>
              <a:buClr>
                <a:srgbClr val="405449"/>
              </a:buClr>
              <a:buSzPts val="2300"/>
              <a:buFont typeface="Fraunces ExtraBold"/>
              <a:buNone/>
            </a:pPr>
            <a:r>
              <a:rPr b="1" i="0" lang="en-US" sz="2300" u="none" cap="none" strike="noStrike">
                <a:solidFill>
                  <a:srgbClr val="405449"/>
                </a:solidFill>
                <a:latin typeface="Fraunces ExtraBold"/>
                <a:ea typeface="Fraunces ExtraBold"/>
                <a:cs typeface="Fraunces ExtraBold"/>
                <a:sym typeface="Fraunces ExtraBold"/>
              </a:rPr>
              <a:t>Intelligent Insights</a:t>
            </a:r>
            <a:endParaRPr b="0" i="0" sz="2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3" name="Google Shape;493;g30c62eaf3e7_0_222"/>
          <p:cNvSpPr/>
          <p:nvPr/>
        </p:nvSpPr>
        <p:spPr>
          <a:xfrm>
            <a:off x="5193387" y="5100995"/>
            <a:ext cx="4091100" cy="22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459"/>
              </a:lnSpc>
              <a:spcBef>
                <a:spcPts val="0"/>
              </a:spcBef>
              <a:spcAft>
                <a:spcPts val="0"/>
              </a:spcAft>
              <a:buClr>
                <a:srgbClr val="405449"/>
              </a:buClr>
              <a:buSzPts val="1850"/>
              <a:buFont typeface="Nobile"/>
              <a:buNone/>
            </a:pPr>
            <a:r>
              <a:rPr b="0" i="0" lang="en-US" sz="1850" u="none" cap="none" strike="noStrike">
                <a:solidFill>
                  <a:srgbClr val="405449"/>
                </a:solidFill>
                <a:latin typeface="Nobile"/>
                <a:ea typeface="Nobile"/>
                <a:cs typeface="Nobile"/>
                <a:sym typeface="Nobile"/>
              </a:rPr>
              <a:t>The platform's AI-powered features record and summarize tutoring sessions, providing students with valuable feedback and allowing them to revisit key concepts and discussions.</a:t>
            </a:r>
            <a:endParaRPr b="0" i="0" sz="18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494" name="Google Shape;494;g30c62eaf3e7_0_2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638109" y="1768435"/>
            <a:ext cx="4091226" cy="2528530"/>
          </a:xfrm>
          <a:prstGeom prst="rect">
            <a:avLst/>
          </a:prstGeom>
          <a:noFill/>
          <a:ln>
            <a:noFill/>
          </a:ln>
        </p:spPr>
      </p:pic>
      <p:sp>
        <p:nvSpPr>
          <p:cNvPr id="495" name="Google Shape;495;g30c62eaf3e7_0_222"/>
          <p:cNvSpPr/>
          <p:nvPr/>
        </p:nvSpPr>
        <p:spPr>
          <a:xfrm>
            <a:off x="9638109" y="4591526"/>
            <a:ext cx="3440100" cy="3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913"/>
              </a:lnSpc>
              <a:spcBef>
                <a:spcPts val="0"/>
              </a:spcBef>
              <a:spcAft>
                <a:spcPts val="0"/>
              </a:spcAft>
              <a:buClr>
                <a:srgbClr val="405449"/>
              </a:buClr>
              <a:buSzPts val="2300"/>
              <a:buFont typeface="Fraunces ExtraBold"/>
              <a:buNone/>
            </a:pPr>
            <a:r>
              <a:rPr b="1" i="0" lang="en-US" sz="2300" u="none" cap="none" strike="noStrike">
                <a:solidFill>
                  <a:srgbClr val="405449"/>
                </a:solidFill>
                <a:latin typeface="Fraunces ExtraBold"/>
                <a:ea typeface="Fraunces ExtraBold"/>
                <a:cs typeface="Fraunces ExtraBold"/>
                <a:sym typeface="Fraunces ExtraBold"/>
              </a:rPr>
              <a:t>Collaborative Learning</a:t>
            </a:r>
            <a:endParaRPr b="0" i="0" sz="2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6" name="Google Shape;496;g30c62eaf3e7_0_222"/>
          <p:cNvSpPr/>
          <p:nvPr/>
        </p:nvSpPr>
        <p:spPr>
          <a:xfrm>
            <a:off x="9638109" y="5100995"/>
            <a:ext cx="4091100" cy="22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459"/>
              </a:lnSpc>
              <a:spcBef>
                <a:spcPts val="0"/>
              </a:spcBef>
              <a:spcAft>
                <a:spcPts val="0"/>
              </a:spcAft>
              <a:buClr>
                <a:srgbClr val="405449"/>
              </a:buClr>
              <a:buSzPts val="1850"/>
              <a:buFont typeface="Nobile"/>
              <a:buNone/>
            </a:pPr>
            <a:r>
              <a:rPr b="0" i="0" lang="en-US" sz="1850" u="none" cap="none" strike="noStrike">
                <a:solidFill>
                  <a:srgbClr val="405449"/>
                </a:solidFill>
                <a:latin typeface="Nobile"/>
                <a:ea typeface="Nobile"/>
                <a:cs typeface="Nobile"/>
                <a:sym typeface="Nobile"/>
              </a:rPr>
              <a:t>Tutti fosters a community of learners, connecting students with a network of dedicated tutors who are passionate about sharing their knowledge and supporting academic success.</a:t>
            </a:r>
            <a:endParaRPr b="0" i="0" sz="18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502" name="Google Shape;502;g30c62eaf3e7_0_2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48025" y="289325"/>
            <a:ext cx="14630400" cy="2421731"/>
          </a:xfrm>
          <a:prstGeom prst="rect">
            <a:avLst/>
          </a:prstGeom>
          <a:noFill/>
          <a:ln>
            <a:noFill/>
          </a:ln>
        </p:spPr>
      </p:pic>
      <p:sp>
        <p:nvSpPr>
          <p:cNvPr id="503" name="Google Shape;503;g30c62eaf3e7_0_236"/>
          <p:cNvSpPr/>
          <p:nvPr/>
        </p:nvSpPr>
        <p:spPr>
          <a:xfrm>
            <a:off x="3625386" y="3021366"/>
            <a:ext cx="78540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B4540"/>
              </a:buClr>
              <a:buSzPts val="3800"/>
              <a:buFont typeface="Fraunces ExtraBold"/>
              <a:buNone/>
            </a:pPr>
            <a:r>
              <a:rPr b="1" i="0" lang="en-US" sz="3800" u="none" cap="none" strike="noStrike">
                <a:solidFill>
                  <a:srgbClr val="3B4540"/>
                </a:solidFill>
                <a:latin typeface="Fraunces ExtraBold"/>
                <a:ea typeface="Fraunces ExtraBold"/>
                <a:cs typeface="Fraunces ExtraBold"/>
                <a:sym typeface="Fraunces ExtraBold"/>
              </a:rPr>
              <a:t>Empowering Educators and TAs</a:t>
            </a:r>
            <a:endParaRPr b="0" i="0" sz="3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504" name="Google Shape;504;g30c62eaf3e7_0_2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8061" y="4004786"/>
            <a:ext cx="4424720" cy="774978"/>
          </a:xfrm>
          <a:prstGeom prst="rect">
            <a:avLst/>
          </a:prstGeom>
          <a:noFill/>
          <a:ln>
            <a:noFill/>
          </a:ln>
        </p:spPr>
      </p:pic>
      <p:sp>
        <p:nvSpPr>
          <p:cNvPr id="505" name="Google Shape;505;g30c62eaf3e7_0_236"/>
          <p:cNvSpPr/>
          <p:nvPr/>
        </p:nvSpPr>
        <p:spPr>
          <a:xfrm>
            <a:off x="871776" y="5070277"/>
            <a:ext cx="2421600" cy="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684"/>
              </a:lnSpc>
              <a:spcBef>
                <a:spcPts val="0"/>
              </a:spcBef>
              <a:spcAft>
                <a:spcPts val="0"/>
              </a:spcAft>
              <a:buClr>
                <a:srgbClr val="405449"/>
              </a:buClr>
              <a:buSzPts val="1900"/>
              <a:buFont typeface="Fraunces ExtraBold"/>
              <a:buNone/>
            </a:pPr>
            <a:r>
              <a:rPr b="1" i="0" lang="en-US" sz="1900" u="none" cap="none" strike="noStrike">
                <a:solidFill>
                  <a:srgbClr val="405449"/>
                </a:solidFill>
                <a:latin typeface="Fraunces ExtraBold"/>
                <a:ea typeface="Fraunces ExtraBold"/>
                <a:cs typeface="Fraunces ExtraBold"/>
                <a:sym typeface="Fraunces ExtraBold"/>
              </a:rPr>
              <a:t>Reduced Workload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6" name="Google Shape;506;g30c62eaf3e7_0_236"/>
          <p:cNvSpPr/>
          <p:nvPr/>
        </p:nvSpPr>
        <p:spPr>
          <a:xfrm>
            <a:off x="871776" y="5489138"/>
            <a:ext cx="4037400" cy="15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405449"/>
              </a:buClr>
              <a:buSzPts val="1500"/>
              <a:buFont typeface="Nobile"/>
              <a:buNone/>
            </a:pPr>
            <a:r>
              <a:rPr b="0" i="0" lang="en-US" sz="1500" u="none" cap="none" strike="noStrike">
                <a:solidFill>
                  <a:srgbClr val="405449"/>
                </a:solidFill>
                <a:latin typeface="Nobile"/>
                <a:ea typeface="Nobile"/>
                <a:cs typeface="Nobile"/>
                <a:sym typeface="Nobile"/>
              </a:rPr>
              <a:t>Tutti helps alleviate the burden on TAs and professors by providing students with accessible, on-demand tutoring support, reducing the number of requests for personal assistance.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507" name="Google Shape;507;g30c62eaf3e7_0_23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102781" y="4004786"/>
            <a:ext cx="4424720" cy="774978"/>
          </a:xfrm>
          <a:prstGeom prst="rect">
            <a:avLst/>
          </a:prstGeom>
          <a:noFill/>
          <a:ln>
            <a:noFill/>
          </a:ln>
        </p:spPr>
      </p:pic>
      <p:sp>
        <p:nvSpPr>
          <p:cNvPr id="508" name="Google Shape;508;g30c62eaf3e7_0_236"/>
          <p:cNvSpPr/>
          <p:nvPr/>
        </p:nvSpPr>
        <p:spPr>
          <a:xfrm>
            <a:off x="5296495" y="5070277"/>
            <a:ext cx="2421600" cy="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684"/>
              </a:lnSpc>
              <a:spcBef>
                <a:spcPts val="0"/>
              </a:spcBef>
              <a:spcAft>
                <a:spcPts val="0"/>
              </a:spcAft>
              <a:buClr>
                <a:srgbClr val="405449"/>
              </a:buClr>
              <a:buSzPts val="1900"/>
              <a:buFont typeface="Fraunces ExtraBold"/>
              <a:buNone/>
            </a:pPr>
            <a:r>
              <a:rPr b="1" i="0" lang="en-US" sz="1900" u="none" cap="none" strike="noStrike">
                <a:solidFill>
                  <a:srgbClr val="405449"/>
                </a:solidFill>
                <a:latin typeface="Fraunces ExtraBold"/>
                <a:ea typeface="Fraunces ExtraBold"/>
                <a:cs typeface="Fraunces ExtraBold"/>
                <a:sym typeface="Fraunces ExtraBold"/>
              </a:rPr>
              <a:t>Improved Insights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9" name="Google Shape;509;g30c62eaf3e7_0_236"/>
          <p:cNvSpPr/>
          <p:nvPr/>
        </p:nvSpPr>
        <p:spPr>
          <a:xfrm>
            <a:off x="5296495" y="5489138"/>
            <a:ext cx="4037400" cy="18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405449"/>
              </a:buClr>
              <a:buSzPts val="1500"/>
              <a:buFont typeface="Nobile"/>
              <a:buNone/>
            </a:pPr>
            <a:r>
              <a:rPr b="0" i="0" lang="en-US" sz="1500" u="none" cap="none" strike="noStrike">
                <a:solidFill>
                  <a:srgbClr val="405449"/>
                </a:solidFill>
                <a:latin typeface="Nobile"/>
                <a:ea typeface="Nobile"/>
                <a:cs typeface="Nobile"/>
                <a:sym typeface="Nobile"/>
              </a:rPr>
              <a:t>The platform's AI-generated session summaries and analytics give educators valuable insights into student learning, allowing them to identify areas for improvement and tailor their teaching strategies accordingly.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510" name="Google Shape;510;g30c62eaf3e7_0_23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527500" y="4004786"/>
            <a:ext cx="4424720" cy="774978"/>
          </a:xfrm>
          <a:prstGeom prst="rect">
            <a:avLst/>
          </a:prstGeom>
          <a:noFill/>
          <a:ln>
            <a:noFill/>
          </a:ln>
        </p:spPr>
      </p:pic>
      <p:sp>
        <p:nvSpPr>
          <p:cNvPr id="511" name="Google Shape;511;g30c62eaf3e7_0_236"/>
          <p:cNvSpPr/>
          <p:nvPr/>
        </p:nvSpPr>
        <p:spPr>
          <a:xfrm>
            <a:off x="9721215" y="5070277"/>
            <a:ext cx="2969700" cy="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684"/>
              </a:lnSpc>
              <a:spcBef>
                <a:spcPts val="0"/>
              </a:spcBef>
              <a:spcAft>
                <a:spcPts val="0"/>
              </a:spcAft>
              <a:buClr>
                <a:srgbClr val="405449"/>
              </a:buClr>
              <a:buSzPts val="1900"/>
              <a:buFont typeface="Fraunces ExtraBold"/>
              <a:buNone/>
            </a:pPr>
            <a:r>
              <a:rPr b="1" i="0" lang="en-US" sz="1900" u="none" cap="none" strike="noStrike">
                <a:solidFill>
                  <a:srgbClr val="405449"/>
                </a:solidFill>
                <a:latin typeface="Fraunces ExtraBold"/>
                <a:ea typeface="Fraunces ExtraBold"/>
                <a:cs typeface="Fraunces ExtraBold"/>
                <a:sym typeface="Fraunces ExtraBold"/>
              </a:rPr>
              <a:t>Enhanced Collaboration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2" name="Google Shape;512;g30c62eaf3e7_0_236"/>
          <p:cNvSpPr/>
          <p:nvPr/>
        </p:nvSpPr>
        <p:spPr>
          <a:xfrm>
            <a:off x="9721215" y="5489138"/>
            <a:ext cx="4037400" cy="15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405449"/>
              </a:buClr>
              <a:buSzPts val="1500"/>
              <a:buFont typeface="Nobile"/>
              <a:buNone/>
            </a:pPr>
            <a:r>
              <a:rPr b="0" i="0" lang="en-US" sz="1500" u="none" cap="none" strike="noStrike">
                <a:solidFill>
                  <a:srgbClr val="405449"/>
                </a:solidFill>
                <a:latin typeface="Nobile"/>
                <a:ea typeface="Nobile"/>
                <a:cs typeface="Nobile"/>
                <a:sym typeface="Nobile"/>
              </a:rPr>
              <a:t>Tutti fosters a collaborative environment, where educators, TAs, and tutors can work together to support student success, share best practices, and continuously enhance the learning experience.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30c6fe85c0b_1_5"/>
          <p:cNvSpPr txBox="1"/>
          <p:nvPr/>
        </p:nvSpPr>
        <p:spPr>
          <a:xfrm>
            <a:off x="135000" y="388125"/>
            <a:ext cx="3975600" cy="104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700"/>
              <a:buFont typeface="Arial"/>
              <a:buNone/>
            </a:pPr>
            <a:r>
              <a:rPr b="1" i="0" lang="en-US" sz="4700" u="none" cap="none" strike="noStrike">
                <a:solidFill>
                  <a:srgbClr val="3B4540"/>
                </a:solidFill>
                <a:latin typeface="Fraunces ExtraBold"/>
                <a:ea typeface="Fraunces ExtraBold"/>
                <a:cs typeface="Fraunces ExtraBold"/>
                <a:sym typeface="Fraunces ExtraBold"/>
              </a:rPr>
              <a:t>Storyboard</a:t>
            </a:r>
            <a:endParaRPr b="1" i="0" sz="4700" u="none" cap="none" strike="noStrike">
              <a:solidFill>
                <a:srgbClr val="3B4540"/>
              </a:solidFill>
              <a:latin typeface="Fraunces ExtraBold"/>
              <a:ea typeface="Fraunces ExtraBold"/>
              <a:cs typeface="Fraunces ExtraBold"/>
              <a:sym typeface="Fraunces ExtraBold"/>
            </a:endParaRPr>
          </a:p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700"/>
              <a:buFont typeface="Arial"/>
              <a:buNone/>
            </a:pPr>
            <a:r>
              <a:t/>
            </a:r>
            <a:endParaRPr b="1" i="0" sz="4700" u="none" cap="none" strike="noStrike">
              <a:solidFill>
                <a:srgbClr val="3B4540"/>
              </a:solidFill>
              <a:latin typeface="Fraunces ExtraBold"/>
              <a:ea typeface="Fraunces ExtraBold"/>
              <a:cs typeface="Fraunces ExtraBold"/>
              <a:sym typeface="Fraunces ExtraBold"/>
            </a:endParaRPr>
          </a:p>
        </p:txBody>
      </p:sp>
      <p:pic>
        <p:nvPicPr>
          <p:cNvPr id="519" name="Google Shape;519;g30c6fe85c0b_1_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20513" y="388550"/>
            <a:ext cx="5589373" cy="7452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5" name="Google Shape;525;g30c6fe85c0b_1_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64375" y="2850925"/>
            <a:ext cx="11940975" cy="2527750"/>
          </a:xfrm>
          <a:prstGeom prst="rect">
            <a:avLst/>
          </a:prstGeom>
          <a:noFill/>
          <a:ln>
            <a:noFill/>
          </a:ln>
        </p:spPr>
      </p:pic>
      <p:sp>
        <p:nvSpPr>
          <p:cNvPr id="526" name="Google Shape;526;g30c6fe85c0b_1_11"/>
          <p:cNvSpPr txBox="1"/>
          <p:nvPr/>
        </p:nvSpPr>
        <p:spPr>
          <a:xfrm>
            <a:off x="4404175" y="6197000"/>
            <a:ext cx="5528400" cy="8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Nobile"/>
                <a:ea typeface="Nobile"/>
                <a:cs typeface="Nobile"/>
                <a:sym typeface="Nobile"/>
              </a:rPr>
              <a:t>[Mood Change] – Frantic to Frustrated</a:t>
            </a:r>
            <a:endParaRPr b="0" i="0" sz="2000" u="none" cap="none" strike="noStrike">
              <a:solidFill>
                <a:srgbClr val="000000"/>
              </a:solidFill>
              <a:latin typeface="Nobile"/>
              <a:ea typeface="Nobile"/>
              <a:cs typeface="Nobile"/>
              <a:sym typeface="Nobil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Nobile"/>
              <a:ea typeface="Nobile"/>
              <a:cs typeface="Nobile"/>
              <a:sym typeface="Nobil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Nobile"/>
              <a:ea typeface="Nobile"/>
              <a:cs typeface="Nobile"/>
              <a:sym typeface="Nobil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Nobile"/>
              <a:ea typeface="Nobile"/>
              <a:cs typeface="Nobile"/>
              <a:sym typeface="Nobile"/>
            </a:endParaRPr>
          </a:p>
        </p:txBody>
      </p:sp>
      <p:sp>
        <p:nvSpPr>
          <p:cNvPr id="527" name="Google Shape;527;g30c6fe85c0b_1_11"/>
          <p:cNvSpPr txBox="1"/>
          <p:nvPr/>
        </p:nvSpPr>
        <p:spPr>
          <a:xfrm>
            <a:off x="3864663" y="1207900"/>
            <a:ext cx="6740400" cy="8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Nobile"/>
                <a:ea typeface="Nobile"/>
                <a:cs typeface="Nobile"/>
                <a:sym typeface="Nobile"/>
              </a:rPr>
              <a:t>[Setting the Scene] –Learning about Alex’s Situation </a:t>
            </a:r>
            <a:endParaRPr b="0" i="0" sz="2000" u="none" cap="none" strike="noStrike">
              <a:solidFill>
                <a:srgbClr val="000000"/>
              </a:solidFill>
              <a:latin typeface="Nobile"/>
              <a:ea typeface="Nobile"/>
              <a:cs typeface="Nobile"/>
              <a:sym typeface="Nobile"/>
            </a:endParaRPr>
          </a:p>
        </p:txBody>
      </p:sp>
      <p:cxnSp>
        <p:nvCxnSpPr>
          <p:cNvPr id="528" name="Google Shape;528;g30c6fe85c0b_1_11"/>
          <p:cNvCxnSpPr/>
          <p:nvPr/>
        </p:nvCxnSpPr>
        <p:spPr>
          <a:xfrm flipH="1" rot="10800000">
            <a:off x="8708275" y="5559775"/>
            <a:ext cx="2286300" cy="46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29" name="Google Shape;529;g30c6fe85c0b_1_11"/>
          <p:cNvCxnSpPr/>
          <p:nvPr/>
        </p:nvCxnSpPr>
        <p:spPr>
          <a:xfrm rot="10800000">
            <a:off x="5659600" y="5534925"/>
            <a:ext cx="1149600" cy="587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530" name="Google Shape;530;g30c6fe85c0b_1_11"/>
          <p:cNvSpPr txBox="1"/>
          <p:nvPr/>
        </p:nvSpPr>
        <p:spPr>
          <a:xfrm>
            <a:off x="1264377" y="2334825"/>
            <a:ext cx="2433900" cy="4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Nobile"/>
                <a:ea typeface="Nobile"/>
                <a:cs typeface="Nobile"/>
                <a:sym typeface="Nobile"/>
              </a:rPr>
              <a:t>Title Screen</a:t>
            </a:r>
            <a:endParaRPr b="0" i="0" sz="2000" u="none" cap="none" strike="noStrike">
              <a:solidFill>
                <a:srgbClr val="000000"/>
              </a:solidFill>
              <a:latin typeface="Nobile"/>
              <a:ea typeface="Nobile"/>
              <a:cs typeface="Nobile"/>
              <a:sym typeface="Nobil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Nobile"/>
              <a:ea typeface="Nobile"/>
              <a:cs typeface="Nobile"/>
              <a:sym typeface="Nobile"/>
            </a:endParaRPr>
          </a:p>
        </p:txBody>
      </p:sp>
      <p:sp>
        <p:nvSpPr>
          <p:cNvPr id="531" name="Google Shape;531;g30c6fe85c0b_1_11"/>
          <p:cNvSpPr txBox="1"/>
          <p:nvPr/>
        </p:nvSpPr>
        <p:spPr>
          <a:xfrm>
            <a:off x="3584027" y="1818725"/>
            <a:ext cx="2433900" cy="4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latin typeface="Nobile"/>
                <a:ea typeface="Nobile"/>
                <a:cs typeface="Nobile"/>
                <a:sym typeface="Nobile"/>
              </a:rPr>
              <a:t>Alex comes to </a:t>
            </a:r>
            <a:r>
              <a:rPr b="0" i="0" lang="en-US" sz="2000" u="none" cap="none" strike="noStrike">
                <a:solidFill>
                  <a:srgbClr val="000000"/>
                </a:solidFill>
                <a:latin typeface="Nobile"/>
                <a:ea typeface="Nobile"/>
                <a:cs typeface="Nobile"/>
                <a:sym typeface="Nobile"/>
              </a:rPr>
              <a:t>Halting Stop on bike</a:t>
            </a:r>
            <a:endParaRPr b="0" i="0" sz="2000" u="none" cap="none" strike="noStrike">
              <a:solidFill>
                <a:srgbClr val="000000"/>
              </a:solidFill>
              <a:latin typeface="Nobile"/>
              <a:ea typeface="Nobile"/>
              <a:cs typeface="Nobile"/>
              <a:sym typeface="Nobil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Nobile"/>
              <a:ea typeface="Nobile"/>
              <a:cs typeface="Nobile"/>
              <a:sym typeface="Nobile"/>
            </a:endParaRPr>
          </a:p>
        </p:txBody>
      </p:sp>
      <p:sp>
        <p:nvSpPr>
          <p:cNvPr id="532" name="Google Shape;532;g30c6fe85c0b_1_11"/>
          <p:cNvSpPr txBox="1"/>
          <p:nvPr/>
        </p:nvSpPr>
        <p:spPr>
          <a:xfrm>
            <a:off x="6098252" y="1818725"/>
            <a:ext cx="2433900" cy="4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latin typeface="Nobile"/>
                <a:ea typeface="Nobile"/>
                <a:cs typeface="Nobile"/>
                <a:sym typeface="Nobile"/>
              </a:rPr>
              <a:t>He runs down the stairs to the </a:t>
            </a:r>
            <a:r>
              <a:rPr b="0" i="0" lang="en-US" sz="2000" u="none" cap="none" strike="noStrike">
                <a:solidFill>
                  <a:srgbClr val="000000"/>
                </a:solidFill>
                <a:latin typeface="Nobile"/>
                <a:ea typeface="Nobile"/>
                <a:cs typeface="Nobile"/>
                <a:sym typeface="Nobile"/>
              </a:rPr>
              <a:t> Basement</a:t>
            </a:r>
            <a:endParaRPr b="0" i="0" sz="2000" u="none" cap="none" strike="noStrike">
              <a:solidFill>
                <a:srgbClr val="000000"/>
              </a:solidFill>
              <a:latin typeface="Nobile"/>
              <a:ea typeface="Nobile"/>
              <a:cs typeface="Nobile"/>
              <a:sym typeface="Nobil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Nobile"/>
              <a:ea typeface="Nobile"/>
              <a:cs typeface="Nobile"/>
              <a:sym typeface="Nobil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Nobile"/>
              <a:ea typeface="Nobile"/>
              <a:cs typeface="Nobile"/>
              <a:sym typeface="Nobile"/>
            </a:endParaRPr>
          </a:p>
        </p:txBody>
      </p:sp>
      <p:sp>
        <p:nvSpPr>
          <p:cNvPr id="533" name="Google Shape;533;g30c6fe85c0b_1_11"/>
          <p:cNvSpPr txBox="1"/>
          <p:nvPr/>
        </p:nvSpPr>
        <p:spPr>
          <a:xfrm>
            <a:off x="8612477" y="1818725"/>
            <a:ext cx="2433900" cy="4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latin typeface="Nobile"/>
                <a:ea typeface="Nobile"/>
                <a:cs typeface="Nobile"/>
                <a:sym typeface="Nobile"/>
              </a:rPr>
              <a:t>Swings open the </a:t>
            </a:r>
            <a:r>
              <a:rPr b="0" i="0" lang="en-US" sz="2000" u="none" cap="none" strike="noStrike">
                <a:solidFill>
                  <a:srgbClr val="000000"/>
                </a:solidFill>
                <a:latin typeface="Nobile"/>
                <a:ea typeface="Nobile"/>
                <a:cs typeface="Nobile"/>
                <a:sym typeface="Nobile"/>
              </a:rPr>
              <a:t>Opens Door to OH</a:t>
            </a:r>
            <a:endParaRPr b="0" i="0" sz="2000" u="none" cap="none" strike="noStrike">
              <a:solidFill>
                <a:srgbClr val="000000"/>
              </a:solidFill>
              <a:latin typeface="Nobile"/>
              <a:ea typeface="Nobile"/>
              <a:cs typeface="Nobile"/>
              <a:sym typeface="Nobil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Nobile"/>
              <a:ea typeface="Nobile"/>
              <a:cs typeface="Nobile"/>
              <a:sym typeface="Nobile"/>
            </a:endParaRPr>
          </a:p>
        </p:txBody>
      </p:sp>
      <p:sp>
        <p:nvSpPr>
          <p:cNvPr id="534" name="Google Shape;534;g30c6fe85c0b_1_11"/>
          <p:cNvSpPr txBox="1"/>
          <p:nvPr/>
        </p:nvSpPr>
        <p:spPr>
          <a:xfrm>
            <a:off x="10994575" y="2032600"/>
            <a:ext cx="3531900" cy="4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latin typeface="Nobile"/>
                <a:ea typeface="Nobile"/>
                <a:cs typeface="Nobile"/>
                <a:sym typeface="Nobile"/>
              </a:rPr>
              <a:t>Bursts in and </a:t>
            </a:r>
            <a:r>
              <a:rPr b="0" i="0" lang="en-US" sz="2000" u="none" cap="none" strike="noStrike">
                <a:solidFill>
                  <a:srgbClr val="000000"/>
                </a:solidFill>
                <a:latin typeface="Nobile"/>
                <a:ea typeface="Nobile"/>
                <a:cs typeface="Nobile"/>
                <a:sym typeface="Nobile"/>
              </a:rPr>
              <a:t>Angrily Opens Laptop</a:t>
            </a:r>
            <a:endParaRPr b="0" i="0" sz="2000" u="none" cap="none" strike="noStrike">
              <a:solidFill>
                <a:srgbClr val="000000"/>
              </a:solidFill>
              <a:latin typeface="Nobile"/>
              <a:ea typeface="Nobile"/>
              <a:cs typeface="Nobile"/>
              <a:sym typeface="Nobil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Nobile"/>
              <a:ea typeface="Nobile"/>
              <a:cs typeface="Nobile"/>
              <a:sym typeface="Nobil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Nobile"/>
              <a:ea typeface="Nobile"/>
              <a:cs typeface="Nobile"/>
              <a:sym typeface="Nobile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30c6fe85c0b_1_19"/>
          <p:cNvSpPr txBox="1"/>
          <p:nvPr/>
        </p:nvSpPr>
        <p:spPr>
          <a:xfrm>
            <a:off x="4404175" y="1114450"/>
            <a:ext cx="5528400" cy="8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Nobile"/>
                <a:ea typeface="Nobile"/>
                <a:cs typeface="Nobile"/>
                <a:sym typeface="Nobile"/>
              </a:rPr>
              <a:t>[Understanding Student’s Situation]</a:t>
            </a:r>
            <a:endParaRPr b="0" i="0" sz="2000" u="none" cap="none" strike="noStrike">
              <a:solidFill>
                <a:srgbClr val="000000"/>
              </a:solidFill>
              <a:latin typeface="Nobile"/>
              <a:ea typeface="Nobile"/>
              <a:cs typeface="Nobile"/>
              <a:sym typeface="Nobil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Nobile"/>
                <a:ea typeface="Nobile"/>
                <a:cs typeface="Nobile"/>
                <a:sym typeface="Nobile"/>
              </a:rPr>
              <a:t>Alex’s Search for Tutoring</a:t>
            </a:r>
            <a:endParaRPr b="0" i="0" sz="2000" u="none" cap="none" strike="noStrike">
              <a:solidFill>
                <a:srgbClr val="000000"/>
              </a:solidFill>
              <a:latin typeface="Nobile"/>
              <a:ea typeface="Nobile"/>
              <a:cs typeface="Nobile"/>
              <a:sym typeface="Nobil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Nobile"/>
              <a:ea typeface="Nobile"/>
              <a:cs typeface="Nobile"/>
              <a:sym typeface="Nobil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Nobile"/>
              <a:ea typeface="Nobile"/>
              <a:cs typeface="Nobile"/>
              <a:sym typeface="Nobile"/>
            </a:endParaRPr>
          </a:p>
        </p:txBody>
      </p:sp>
      <p:pic>
        <p:nvPicPr>
          <p:cNvPr id="541" name="Google Shape;541;g30c6fe85c0b_1_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3125" y="2909613"/>
            <a:ext cx="12644151" cy="2410375"/>
          </a:xfrm>
          <a:prstGeom prst="rect">
            <a:avLst/>
          </a:prstGeom>
          <a:noFill/>
          <a:ln>
            <a:noFill/>
          </a:ln>
        </p:spPr>
      </p:pic>
      <p:sp>
        <p:nvSpPr>
          <p:cNvPr id="542" name="Google Shape;542;g30c6fe85c0b_1_19"/>
          <p:cNvSpPr txBox="1"/>
          <p:nvPr/>
        </p:nvSpPr>
        <p:spPr>
          <a:xfrm>
            <a:off x="8164850" y="6290475"/>
            <a:ext cx="5528400" cy="8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Nobile"/>
                <a:ea typeface="Nobile"/>
                <a:cs typeface="Nobile"/>
                <a:sym typeface="Nobile"/>
              </a:rPr>
              <a:t>[Mood Change] – Frustrated to Rejected</a:t>
            </a:r>
            <a:endParaRPr b="0" i="0" sz="2000" u="none" cap="none" strike="noStrike">
              <a:solidFill>
                <a:srgbClr val="000000"/>
              </a:solidFill>
              <a:latin typeface="Nobile"/>
              <a:ea typeface="Nobile"/>
              <a:cs typeface="Nobile"/>
              <a:sym typeface="Nobil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Nobile"/>
              <a:ea typeface="Nobile"/>
              <a:cs typeface="Nobile"/>
              <a:sym typeface="Nobile"/>
            </a:endParaRPr>
          </a:p>
        </p:txBody>
      </p:sp>
      <p:sp>
        <p:nvSpPr>
          <p:cNvPr id="543" name="Google Shape;543;g30c6fe85c0b_1_19"/>
          <p:cNvSpPr txBox="1"/>
          <p:nvPr/>
        </p:nvSpPr>
        <p:spPr>
          <a:xfrm>
            <a:off x="1767750" y="6677800"/>
            <a:ext cx="5528400" cy="8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Nobile"/>
                <a:ea typeface="Nobile"/>
                <a:cs typeface="Nobile"/>
                <a:sym typeface="Nobile"/>
              </a:rPr>
              <a:t>[Identify the Problem]</a:t>
            </a:r>
            <a:endParaRPr b="0" i="0" sz="2000" u="none" cap="none" strike="noStrike">
              <a:solidFill>
                <a:srgbClr val="000000"/>
              </a:solidFill>
              <a:latin typeface="Nobile"/>
              <a:ea typeface="Nobile"/>
              <a:cs typeface="Nobile"/>
              <a:sym typeface="Nobil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Nobile"/>
                <a:ea typeface="Nobile"/>
                <a:cs typeface="Nobile"/>
                <a:sym typeface="Nobile"/>
              </a:rPr>
              <a:t>Long Queue and no help available</a:t>
            </a:r>
            <a:endParaRPr b="0" i="0" sz="2000" u="none" cap="none" strike="noStrike">
              <a:solidFill>
                <a:srgbClr val="000000"/>
              </a:solidFill>
              <a:latin typeface="Nobile"/>
              <a:ea typeface="Nobile"/>
              <a:cs typeface="Nobile"/>
              <a:sym typeface="Nobil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Nobile"/>
              <a:ea typeface="Nobile"/>
              <a:cs typeface="Nobile"/>
              <a:sym typeface="Nobil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Nobile"/>
              <a:ea typeface="Nobile"/>
              <a:cs typeface="Nobile"/>
              <a:sym typeface="Nobile"/>
            </a:endParaRPr>
          </a:p>
        </p:txBody>
      </p:sp>
      <p:cxnSp>
        <p:nvCxnSpPr>
          <p:cNvPr id="544" name="Google Shape;544;g30c6fe85c0b_1_19"/>
          <p:cNvCxnSpPr/>
          <p:nvPr/>
        </p:nvCxnSpPr>
        <p:spPr>
          <a:xfrm rot="10800000">
            <a:off x="10057550" y="5484975"/>
            <a:ext cx="871500" cy="805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45" name="Google Shape;545;g30c6fe85c0b_1_19"/>
          <p:cNvCxnSpPr/>
          <p:nvPr/>
        </p:nvCxnSpPr>
        <p:spPr>
          <a:xfrm rot="10800000">
            <a:off x="2698600" y="5497250"/>
            <a:ext cx="1424400" cy="999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46" name="Google Shape;546;g30c6fe85c0b_1_19"/>
          <p:cNvCxnSpPr/>
          <p:nvPr/>
        </p:nvCxnSpPr>
        <p:spPr>
          <a:xfrm flipH="1" rot="10800000">
            <a:off x="4947600" y="5597325"/>
            <a:ext cx="1736700" cy="949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547" name="Google Shape;547;g30c6fe85c0b_1_19"/>
          <p:cNvSpPr txBox="1"/>
          <p:nvPr/>
        </p:nvSpPr>
        <p:spPr>
          <a:xfrm>
            <a:off x="587225" y="1676925"/>
            <a:ext cx="3111000" cy="4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Nobile"/>
                <a:ea typeface="Nobile"/>
                <a:cs typeface="Nobile"/>
                <a:sym typeface="Nobile"/>
              </a:rPr>
              <a:t>Opens</a:t>
            </a:r>
            <a:r>
              <a:rPr lang="en-US" sz="2000">
                <a:latin typeface="Nobile"/>
                <a:ea typeface="Nobile"/>
                <a:cs typeface="Nobile"/>
                <a:sym typeface="Nobile"/>
              </a:rPr>
              <a:t> the</a:t>
            </a:r>
            <a:r>
              <a:rPr b="0" i="0" lang="en-US" sz="2000" u="none" cap="none" strike="noStrike">
                <a:solidFill>
                  <a:srgbClr val="000000"/>
                </a:solidFill>
                <a:latin typeface="Nobile"/>
                <a:ea typeface="Nobile"/>
                <a:cs typeface="Nobile"/>
                <a:sym typeface="Nobile"/>
              </a:rPr>
              <a:t> Long Queue and tries to join, se</a:t>
            </a:r>
            <a:r>
              <a:rPr lang="en-US" sz="2000">
                <a:latin typeface="Nobile"/>
                <a:ea typeface="Nobile"/>
                <a:cs typeface="Nobile"/>
                <a:sym typeface="Nobile"/>
              </a:rPr>
              <a:t>eing 3 hr wait</a:t>
            </a:r>
            <a:endParaRPr b="0" i="0" sz="2000" u="none" cap="none" strike="noStrike">
              <a:solidFill>
                <a:srgbClr val="000000"/>
              </a:solidFill>
              <a:latin typeface="Nobile"/>
              <a:ea typeface="Nobile"/>
              <a:cs typeface="Nobile"/>
              <a:sym typeface="Nobil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Nobile"/>
              <a:ea typeface="Nobile"/>
              <a:cs typeface="Nobile"/>
              <a:sym typeface="Nobile"/>
            </a:endParaRPr>
          </a:p>
        </p:txBody>
      </p:sp>
      <p:sp>
        <p:nvSpPr>
          <p:cNvPr id="548" name="Google Shape;548;g30c6fe85c0b_1_19"/>
          <p:cNvSpPr txBox="1"/>
          <p:nvPr/>
        </p:nvSpPr>
        <p:spPr>
          <a:xfrm>
            <a:off x="3603277" y="1939150"/>
            <a:ext cx="2433900" cy="4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Nobile"/>
                <a:ea typeface="Nobile"/>
                <a:cs typeface="Nobile"/>
                <a:sym typeface="Nobile"/>
              </a:rPr>
              <a:t>Struggle Studying</a:t>
            </a:r>
            <a:r>
              <a:rPr lang="en-US" sz="2000">
                <a:latin typeface="Nobile"/>
                <a:ea typeface="Nobile"/>
                <a:cs typeface="Nobile"/>
                <a:sym typeface="Nobile"/>
              </a:rPr>
              <a:t> for the exam</a:t>
            </a:r>
            <a:endParaRPr b="0" i="0" sz="2000" u="none" cap="none" strike="noStrike">
              <a:solidFill>
                <a:srgbClr val="000000"/>
              </a:solidFill>
              <a:latin typeface="Nobile"/>
              <a:ea typeface="Nobile"/>
              <a:cs typeface="Nobile"/>
              <a:sym typeface="Nobil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Nobile"/>
              <a:ea typeface="Nobile"/>
              <a:cs typeface="Nobile"/>
              <a:sym typeface="Nobile"/>
            </a:endParaRPr>
          </a:p>
        </p:txBody>
      </p:sp>
      <p:sp>
        <p:nvSpPr>
          <p:cNvPr id="549" name="Google Shape;549;g30c6fe85c0b_1_19"/>
          <p:cNvSpPr txBox="1"/>
          <p:nvPr/>
        </p:nvSpPr>
        <p:spPr>
          <a:xfrm>
            <a:off x="5910825" y="2078325"/>
            <a:ext cx="3111000" cy="4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latin typeface="Nobile"/>
                <a:ea typeface="Nobile"/>
                <a:cs typeface="Nobile"/>
                <a:sym typeface="Nobile"/>
              </a:rPr>
              <a:t>Begins his search</a:t>
            </a:r>
            <a:r>
              <a:rPr b="0" i="0" lang="en-US" sz="2000" u="none" cap="none" strike="noStrike">
                <a:solidFill>
                  <a:srgbClr val="000000"/>
                </a:solidFill>
                <a:latin typeface="Nobile"/>
                <a:ea typeface="Nobile"/>
                <a:cs typeface="Nobile"/>
                <a:sym typeface="Nobile"/>
              </a:rPr>
              <a:t> for help online</a:t>
            </a:r>
            <a:endParaRPr b="0" i="0" sz="2000" u="none" cap="none" strike="noStrike">
              <a:solidFill>
                <a:srgbClr val="000000"/>
              </a:solidFill>
              <a:latin typeface="Nobile"/>
              <a:ea typeface="Nobile"/>
              <a:cs typeface="Nobile"/>
              <a:sym typeface="Nobil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Nobile"/>
              <a:ea typeface="Nobile"/>
              <a:cs typeface="Nobile"/>
              <a:sym typeface="Nobil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Nobile"/>
              <a:ea typeface="Nobile"/>
              <a:cs typeface="Nobile"/>
              <a:sym typeface="Nobil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Nobile"/>
              <a:ea typeface="Nobile"/>
              <a:cs typeface="Nobile"/>
              <a:sym typeface="Nobile"/>
            </a:endParaRPr>
          </a:p>
        </p:txBody>
      </p:sp>
      <p:sp>
        <p:nvSpPr>
          <p:cNvPr id="550" name="Google Shape;550;g30c6fe85c0b_1_19"/>
          <p:cNvSpPr txBox="1"/>
          <p:nvPr/>
        </p:nvSpPr>
        <p:spPr>
          <a:xfrm>
            <a:off x="9021827" y="1939150"/>
            <a:ext cx="2433900" cy="4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latin typeface="Nobile"/>
                <a:ea typeface="Nobile"/>
                <a:cs typeface="Nobile"/>
                <a:sym typeface="Nobile"/>
              </a:rPr>
              <a:t>Gives up and l</a:t>
            </a:r>
            <a:r>
              <a:rPr b="0" i="0" lang="en-US" sz="2000" u="none" cap="none" strike="noStrike">
                <a:solidFill>
                  <a:srgbClr val="000000"/>
                </a:solidFill>
                <a:latin typeface="Nobile"/>
                <a:ea typeface="Nobile"/>
                <a:cs typeface="Nobile"/>
                <a:sym typeface="Nobile"/>
              </a:rPr>
              <a:t>eave the OH, </a:t>
            </a:r>
            <a:r>
              <a:rPr lang="en-US" sz="2000">
                <a:latin typeface="Nobile"/>
                <a:ea typeface="Nobile"/>
                <a:cs typeface="Nobile"/>
                <a:sym typeface="Nobile"/>
              </a:rPr>
              <a:t>searching for help</a:t>
            </a:r>
            <a:endParaRPr b="0" i="0" sz="2000" u="none" cap="none" strike="noStrike">
              <a:solidFill>
                <a:srgbClr val="000000"/>
              </a:solidFill>
              <a:latin typeface="Nobile"/>
              <a:ea typeface="Nobile"/>
              <a:cs typeface="Nobile"/>
              <a:sym typeface="Nobil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Nobile"/>
              <a:ea typeface="Nobile"/>
              <a:cs typeface="Nobile"/>
              <a:sym typeface="Nobile"/>
            </a:endParaRPr>
          </a:p>
        </p:txBody>
      </p:sp>
      <p:sp>
        <p:nvSpPr>
          <p:cNvPr id="551" name="Google Shape;551;g30c6fe85c0b_1_19"/>
          <p:cNvSpPr txBox="1"/>
          <p:nvPr/>
        </p:nvSpPr>
        <p:spPr>
          <a:xfrm>
            <a:off x="11348400" y="2078325"/>
            <a:ext cx="2894700" cy="4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latin typeface="Nobile"/>
                <a:ea typeface="Nobile"/>
                <a:cs typeface="Nobile"/>
                <a:sym typeface="Nobile"/>
              </a:rPr>
              <a:t>Runs over and sees </a:t>
            </a:r>
            <a:r>
              <a:rPr b="0" i="0" lang="en-US" sz="2000" u="none" cap="none" strike="noStrike">
                <a:solidFill>
                  <a:srgbClr val="000000"/>
                </a:solidFill>
                <a:latin typeface="Nobile"/>
                <a:ea typeface="Nobile"/>
                <a:cs typeface="Nobile"/>
                <a:sym typeface="Nobile"/>
              </a:rPr>
              <a:t>Sees the no help sign</a:t>
            </a:r>
            <a:endParaRPr b="0" i="0" sz="2000" u="none" cap="none" strike="noStrike">
              <a:solidFill>
                <a:srgbClr val="000000"/>
              </a:solidFill>
              <a:latin typeface="Nobile"/>
              <a:ea typeface="Nobile"/>
              <a:cs typeface="Nobile"/>
              <a:sym typeface="Nobil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Nobile"/>
              <a:ea typeface="Nobile"/>
              <a:cs typeface="Nobile"/>
              <a:sym typeface="Nobil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Nobile"/>
              <a:ea typeface="Nobile"/>
              <a:cs typeface="Nobile"/>
              <a:sym typeface="Nobile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30c6fe85c0b_1_28"/>
          <p:cNvSpPr txBox="1"/>
          <p:nvPr/>
        </p:nvSpPr>
        <p:spPr>
          <a:xfrm>
            <a:off x="135000" y="388125"/>
            <a:ext cx="7458600" cy="33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00"/>
              <a:buFont typeface="Arial"/>
              <a:buNone/>
            </a:pPr>
            <a:r>
              <a:t/>
            </a:r>
            <a:endParaRPr b="0" i="0" sz="5700" u="none" cap="none" strike="noStrike">
              <a:solidFill>
                <a:srgbClr val="000000"/>
              </a:solidFill>
              <a:latin typeface="Archivo Black"/>
              <a:ea typeface="Archivo Black"/>
              <a:cs typeface="Archivo Black"/>
              <a:sym typeface="Archivo Black"/>
            </a:endParaRPr>
          </a:p>
        </p:txBody>
      </p:sp>
      <p:sp>
        <p:nvSpPr>
          <p:cNvPr id="558" name="Google Shape;558;g30c6fe85c0b_1_28"/>
          <p:cNvSpPr txBox="1"/>
          <p:nvPr/>
        </p:nvSpPr>
        <p:spPr>
          <a:xfrm>
            <a:off x="3903650" y="679050"/>
            <a:ext cx="5528400" cy="8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Nobile"/>
                <a:ea typeface="Nobile"/>
                <a:cs typeface="Nobile"/>
                <a:sym typeface="Nobile"/>
              </a:rPr>
              <a:t>[The Angel Arrives!]</a:t>
            </a:r>
            <a:endParaRPr b="0" i="0" sz="2000" u="none" cap="none" strike="noStrike">
              <a:solidFill>
                <a:srgbClr val="000000"/>
              </a:solidFill>
              <a:latin typeface="Nobile"/>
              <a:ea typeface="Nobile"/>
              <a:cs typeface="Nobile"/>
              <a:sym typeface="Nobil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Nobile"/>
                <a:ea typeface="Nobile"/>
                <a:cs typeface="Nobile"/>
                <a:sym typeface="Nobile"/>
              </a:rPr>
              <a:t>The Solution to Alex’s problems!</a:t>
            </a:r>
            <a:endParaRPr b="0" i="0" sz="2000" u="none" cap="none" strike="noStrike">
              <a:solidFill>
                <a:srgbClr val="000000"/>
              </a:solidFill>
              <a:latin typeface="Nobile"/>
              <a:ea typeface="Nobile"/>
              <a:cs typeface="Nobile"/>
              <a:sym typeface="Nobil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Nobile"/>
              <a:ea typeface="Nobile"/>
              <a:cs typeface="Nobile"/>
              <a:sym typeface="Nobil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Nobile"/>
              <a:ea typeface="Nobile"/>
              <a:cs typeface="Nobile"/>
              <a:sym typeface="Nobile"/>
            </a:endParaRPr>
          </a:p>
        </p:txBody>
      </p:sp>
      <p:pic>
        <p:nvPicPr>
          <p:cNvPr id="559" name="Google Shape;559;g30c6fe85c0b_1_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05100" y="2775950"/>
            <a:ext cx="12320051" cy="2677700"/>
          </a:xfrm>
          <a:prstGeom prst="rect">
            <a:avLst/>
          </a:prstGeom>
          <a:noFill/>
          <a:ln>
            <a:noFill/>
          </a:ln>
        </p:spPr>
      </p:pic>
      <p:sp>
        <p:nvSpPr>
          <p:cNvPr id="560" name="Google Shape;560;g30c6fe85c0b_1_28"/>
          <p:cNvSpPr txBox="1"/>
          <p:nvPr/>
        </p:nvSpPr>
        <p:spPr>
          <a:xfrm>
            <a:off x="5178800" y="6290450"/>
            <a:ext cx="5528400" cy="8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Nobile"/>
                <a:ea typeface="Nobile"/>
                <a:cs typeface="Nobile"/>
                <a:sym typeface="Nobile"/>
              </a:rPr>
              <a:t>[Mood Change] – Rejected to Excited!</a:t>
            </a:r>
            <a:endParaRPr b="0" i="0" sz="2000" u="none" cap="none" strike="noStrike">
              <a:solidFill>
                <a:srgbClr val="000000"/>
              </a:solidFill>
              <a:latin typeface="Nobile"/>
              <a:ea typeface="Nobile"/>
              <a:cs typeface="Nobile"/>
              <a:sym typeface="Nobil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Nobile"/>
              <a:ea typeface="Nobile"/>
              <a:cs typeface="Nobile"/>
              <a:sym typeface="Nobile"/>
            </a:endParaRPr>
          </a:p>
        </p:txBody>
      </p:sp>
      <p:sp>
        <p:nvSpPr>
          <p:cNvPr id="561" name="Google Shape;561;g30c6fe85c0b_1_28"/>
          <p:cNvSpPr txBox="1"/>
          <p:nvPr/>
        </p:nvSpPr>
        <p:spPr>
          <a:xfrm>
            <a:off x="9541650" y="839600"/>
            <a:ext cx="3751800" cy="64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Nobile"/>
                <a:ea typeface="Nobile"/>
                <a:cs typeface="Nobile"/>
                <a:sym typeface="Nobile"/>
              </a:rPr>
              <a:t>Task 1: Sign up for the app and fill out a profile</a:t>
            </a:r>
            <a:endParaRPr b="0" i="0" sz="2000" u="none" cap="none" strike="noStrike">
              <a:solidFill>
                <a:srgbClr val="000000"/>
              </a:solidFill>
              <a:latin typeface="Nobile"/>
              <a:ea typeface="Nobile"/>
              <a:cs typeface="Nobile"/>
              <a:sym typeface="Nobile"/>
            </a:endParaRPr>
          </a:p>
        </p:txBody>
      </p:sp>
      <p:sp>
        <p:nvSpPr>
          <p:cNvPr id="562" name="Google Shape;562;g30c6fe85c0b_1_28"/>
          <p:cNvSpPr txBox="1"/>
          <p:nvPr/>
        </p:nvSpPr>
        <p:spPr>
          <a:xfrm>
            <a:off x="1749775" y="6386875"/>
            <a:ext cx="2348100" cy="8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Nobile"/>
                <a:ea typeface="Nobile"/>
                <a:cs typeface="Nobile"/>
                <a:sym typeface="Nobile"/>
              </a:rPr>
              <a:t>Lowest Feeling</a:t>
            </a:r>
            <a:endParaRPr b="0" i="0" sz="2000" u="none" cap="none" strike="noStrike">
              <a:solidFill>
                <a:srgbClr val="000000"/>
              </a:solidFill>
              <a:latin typeface="Nobile"/>
              <a:ea typeface="Nobile"/>
              <a:cs typeface="Nobile"/>
              <a:sym typeface="Nobil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Nobile"/>
              <a:ea typeface="Nobile"/>
              <a:cs typeface="Nobile"/>
              <a:sym typeface="Nobile"/>
            </a:endParaRPr>
          </a:p>
        </p:txBody>
      </p:sp>
      <p:cxnSp>
        <p:nvCxnSpPr>
          <p:cNvPr id="563" name="Google Shape;563;g30c6fe85c0b_1_28"/>
          <p:cNvCxnSpPr/>
          <p:nvPr/>
        </p:nvCxnSpPr>
        <p:spPr>
          <a:xfrm rot="10800000">
            <a:off x="2748625" y="5597275"/>
            <a:ext cx="175200" cy="789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564" name="Google Shape;564;g30c6fe85c0b_1_28"/>
          <p:cNvSpPr txBox="1"/>
          <p:nvPr/>
        </p:nvSpPr>
        <p:spPr>
          <a:xfrm>
            <a:off x="1305102" y="1785800"/>
            <a:ext cx="2433900" cy="4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Nobile"/>
                <a:ea typeface="Nobile"/>
                <a:cs typeface="Nobile"/>
                <a:sym typeface="Nobile"/>
              </a:rPr>
              <a:t>Sadly</a:t>
            </a:r>
            <a:r>
              <a:rPr lang="en-US" sz="2000">
                <a:latin typeface="Nobile"/>
                <a:ea typeface="Nobile"/>
                <a:cs typeface="Nobile"/>
                <a:sym typeface="Nobile"/>
              </a:rPr>
              <a:t> walks up the </a:t>
            </a:r>
            <a:r>
              <a:rPr b="0" i="0" lang="en-US" sz="2000" u="none" cap="none" strike="noStrike">
                <a:solidFill>
                  <a:srgbClr val="000000"/>
                </a:solidFill>
                <a:latin typeface="Nobile"/>
                <a:ea typeface="Nobile"/>
                <a:cs typeface="Nobile"/>
                <a:sym typeface="Nobile"/>
              </a:rPr>
              <a:t> </a:t>
            </a:r>
            <a:r>
              <a:rPr lang="en-US" sz="2000">
                <a:latin typeface="Nobile"/>
                <a:ea typeface="Nobile"/>
                <a:cs typeface="Nobile"/>
                <a:sym typeface="Nobile"/>
              </a:rPr>
              <a:t>stairs of Huang Basement</a:t>
            </a:r>
            <a:endParaRPr b="0" i="0" sz="2000" u="none" cap="none" strike="noStrike">
              <a:solidFill>
                <a:srgbClr val="000000"/>
              </a:solidFill>
              <a:latin typeface="Nobile"/>
              <a:ea typeface="Nobile"/>
              <a:cs typeface="Nobile"/>
              <a:sym typeface="Nobil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Nobile"/>
              <a:ea typeface="Nobile"/>
              <a:cs typeface="Nobile"/>
              <a:sym typeface="Nobile"/>
            </a:endParaRPr>
          </a:p>
        </p:txBody>
      </p:sp>
      <p:sp>
        <p:nvSpPr>
          <p:cNvPr id="565" name="Google Shape;565;g30c6fe85c0b_1_28"/>
          <p:cNvSpPr txBox="1"/>
          <p:nvPr/>
        </p:nvSpPr>
        <p:spPr>
          <a:xfrm>
            <a:off x="3584027" y="1939150"/>
            <a:ext cx="2433900" cy="4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latin typeface="Nobile"/>
                <a:ea typeface="Nobile"/>
                <a:cs typeface="Nobile"/>
                <a:sym typeface="Nobile"/>
              </a:rPr>
              <a:t>Feels a </a:t>
            </a:r>
            <a:r>
              <a:rPr b="0" i="0" lang="en-US" sz="2000" u="none" cap="none" strike="noStrike">
                <a:solidFill>
                  <a:srgbClr val="000000"/>
                </a:solidFill>
                <a:latin typeface="Nobile"/>
                <a:ea typeface="Nobile"/>
                <a:cs typeface="Nobile"/>
                <a:sym typeface="Nobile"/>
              </a:rPr>
              <a:t>Tap on his shoulder</a:t>
            </a:r>
            <a:endParaRPr b="0" i="0" sz="2000" u="none" cap="none" strike="noStrike">
              <a:solidFill>
                <a:srgbClr val="000000"/>
              </a:solidFill>
              <a:latin typeface="Nobile"/>
              <a:ea typeface="Nobile"/>
              <a:cs typeface="Nobile"/>
              <a:sym typeface="Nobil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Nobile"/>
              <a:ea typeface="Nobile"/>
              <a:cs typeface="Nobile"/>
              <a:sym typeface="Nobile"/>
            </a:endParaRPr>
          </a:p>
        </p:txBody>
      </p:sp>
      <p:sp>
        <p:nvSpPr>
          <p:cNvPr id="566" name="Google Shape;566;g30c6fe85c0b_1_28"/>
          <p:cNvSpPr txBox="1"/>
          <p:nvPr/>
        </p:nvSpPr>
        <p:spPr>
          <a:xfrm>
            <a:off x="5951427" y="1791375"/>
            <a:ext cx="2433900" cy="4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Nobile"/>
                <a:ea typeface="Nobile"/>
                <a:cs typeface="Nobile"/>
                <a:sym typeface="Nobile"/>
              </a:rPr>
              <a:t>The Angel Arrives and introduces her self as tutti</a:t>
            </a:r>
            <a:endParaRPr b="0" i="0" sz="2000" u="none" cap="none" strike="noStrike">
              <a:solidFill>
                <a:srgbClr val="000000"/>
              </a:solidFill>
              <a:latin typeface="Nobile"/>
              <a:ea typeface="Nobile"/>
              <a:cs typeface="Nobile"/>
              <a:sym typeface="Nobil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Nobile"/>
              <a:ea typeface="Nobile"/>
              <a:cs typeface="Nobile"/>
              <a:sym typeface="Nobil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Nobile"/>
              <a:ea typeface="Nobile"/>
              <a:cs typeface="Nobile"/>
              <a:sym typeface="Nobile"/>
            </a:endParaRPr>
          </a:p>
        </p:txBody>
      </p:sp>
      <p:sp>
        <p:nvSpPr>
          <p:cNvPr id="567" name="Google Shape;567;g30c6fe85c0b_1_28"/>
          <p:cNvSpPr txBox="1"/>
          <p:nvPr/>
        </p:nvSpPr>
        <p:spPr>
          <a:xfrm>
            <a:off x="8666025" y="1939150"/>
            <a:ext cx="2772600" cy="4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latin typeface="Nobile"/>
                <a:ea typeface="Nobile"/>
                <a:cs typeface="Nobile"/>
                <a:sym typeface="Nobile"/>
              </a:rPr>
              <a:t>Introduces the tutti app and its features</a:t>
            </a:r>
            <a:endParaRPr b="0" i="0" sz="2000" u="none" cap="none" strike="noStrike">
              <a:solidFill>
                <a:srgbClr val="000000"/>
              </a:solidFill>
              <a:latin typeface="Nobile"/>
              <a:ea typeface="Nobile"/>
              <a:cs typeface="Nobile"/>
              <a:sym typeface="Nobil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Nobile"/>
              <a:ea typeface="Nobile"/>
              <a:cs typeface="Nobile"/>
              <a:sym typeface="Nobile"/>
            </a:endParaRPr>
          </a:p>
        </p:txBody>
      </p:sp>
      <p:sp>
        <p:nvSpPr>
          <p:cNvPr id="568" name="Google Shape;568;g30c6fe85c0b_1_28"/>
          <p:cNvSpPr txBox="1"/>
          <p:nvPr/>
        </p:nvSpPr>
        <p:spPr>
          <a:xfrm>
            <a:off x="11438625" y="1931975"/>
            <a:ext cx="2772600" cy="4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latin typeface="Nobile"/>
                <a:ea typeface="Nobile"/>
                <a:cs typeface="Nobile"/>
                <a:sym typeface="Nobile"/>
              </a:rPr>
              <a:t>Demonstrates how to set up a profile</a:t>
            </a:r>
            <a:endParaRPr b="0" i="0" sz="2000" u="none" cap="none" strike="noStrike">
              <a:solidFill>
                <a:srgbClr val="000000"/>
              </a:solidFill>
              <a:latin typeface="Nobile"/>
              <a:ea typeface="Nobile"/>
              <a:cs typeface="Nobile"/>
              <a:sym typeface="Nobil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Nobile"/>
              <a:ea typeface="Nobile"/>
              <a:cs typeface="Nobile"/>
              <a:sym typeface="Nobil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Nobile"/>
              <a:ea typeface="Nobile"/>
              <a:cs typeface="Nobile"/>
              <a:sym typeface="Nobile"/>
            </a:endParaRPr>
          </a:p>
        </p:txBody>
      </p:sp>
      <p:cxnSp>
        <p:nvCxnSpPr>
          <p:cNvPr id="569" name="Google Shape;569;g30c6fe85c0b_1_28"/>
          <p:cNvCxnSpPr/>
          <p:nvPr/>
        </p:nvCxnSpPr>
        <p:spPr>
          <a:xfrm>
            <a:off x="11584575" y="1626900"/>
            <a:ext cx="762000" cy="449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"/>
          <p:cNvSpPr/>
          <p:nvPr/>
        </p:nvSpPr>
        <p:spPr>
          <a:xfrm>
            <a:off x="710922" y="1515308"/>
            <a:ext cx="9261300" cy="11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17"/>
              </a:lnSpc>
              <a:spcBef>
                <a:spcPts val="0"/>
              </a:spcBef>
              <a:spcAft>
                <a:spcPts val="0"/>
              </a:spcAft>
              <a:buClr>
                <a:srgbClr val="3B4540"/>
              </a:buClr>
              <a:buSzPts val="7250"/>
              <a:buFont typeface="Fraunces ExtraBold"/>
              <a:buNone/>
            </a:pPr>
            <a:r>
              <a:rPr b="1" i="0" lang="en-US" sz="7250" u="none" cap="none" strike="noStrike">
                <a:solidFill>
                  <a:srgbClr val="3B4540"/>
                </a:solidFill>
                <a:latin typeface="Fraunces ExtraBold"/>
                <a:ea typeface="Fraunces ExtraBold"/>
                <a:cs typeface="Fraunces ExtraBold"/>
                <a:sym typeface="Fraunces ExtraBold"/>
              </a:rPr>
              <a:t>Table of Contents</a:t>
            </a:r>
            <a:endParaRPr b="0" i="0" sz="72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"/>
          <p:cNvSpPr/>
          <p:nvPr/>
        </p:nvSpPr>
        <p:spPr>
          <a:xfrm>
            <a:off x="1140381" y="3209806"/>
            <a:ext cx="123219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310875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59523"/>
              </a:lnSpc>
              <a:spcBef>
                <a:spcPts val="0"/>
              </a:spcBef>
              <a:spcAft>
                <a:spcPts val="0"/>
              </a:spcAft>
              <a:buClr>
                <a:srgbClr val="405449"/>
              </a:buClr>
              <a:buSzPts val="2700"/>
              <a:buFont typeface="Calibri"/>
              <a:buAutoNum type="arabicPeriod"/>
            </a:pPr>
            <a:r>
              <a:rPr b="1" i="0" lang="en-US" sz="2700" u="none" cap="none" strike="noStrike">
                <a:solidFill>
                  <a:srgbClr val="405449"/>
                </a:solidFill>
                <a:latin typeface="Nobile"/>
                <a:ea typeface="Nobile"/>
                <a:cs typeface="Nobile"/>
                <a:sym typeface="Nobile"/>
              </a:rPr>
              <a:t>Recap </a:t>
            </a:r>
            <a:endParaRPr b="1" i="0" sz="2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"/>
          <p:cNvSpPr/>
          <p:nvPr/>
        </p:nvSpPr>
        <p:spPr>
          <a:xfrm>
            <a:off x="1140381" y="3733324"/>
            <a:ext cx="123219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310875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59523"/>
              </a:lnSpc>
              <a:spcBef>
                <a:spcPts val="0"/>
              </a:spcBef>
              <a:spcAft>
                <a:spcPts val="0"/>
              </a:spcAft>
              <a:buClr>
                <a:srgbClr val="405449"/>
              </a:buClr>
              <a:buSzPts val="2700"/>
              <a:buFont typeface="Calibri"/>
              <a:buAutoNum type="arabicPeriod" startAt="2"/>
            </a:pPr>
            <a:r>
              <a:rPr b="1" i="0" lang="en-US" sz="2700" u="none" cap="none" strike="noStrike">
                <a:solidFill>
                  <a:srgbClr val="405449"/>
                </a:solidFill>
                <a:latin typeface="Nobile"/>
                <a:ea typeface="Nobile"/>
                <a:cs typeface="Nobile"/>
                <a:sym typeface="Nobile"/>
              </a:rPr>
              <a:t>New solution</a:t>
            </a:r>
            <a:endParaRPr b="1" i="0" sz="2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2"/>
          <p:cNvSpPr/>
          <p:nvPr/>
        </p:nvSpPr>
        <p:spPr>
          <a:xfrm>
            <a:off x="1140381" y="4256842"/>
            <a:ext cx="123219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310875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59523"/>
              </a:lnSpc>
              <a:spcBef>
                <a:spcPts val="0"/>
              </a:spcBef>
              <a:spcAft>
                <a:spcPts val="0"/>
              </a:spcAft>
              <a:buClr>
                <a:srgbClr val="405449"/>
              </a:buClr>
              <a:buSzPts val="2700"/>
              <a:buFont typeface="Calibri"/>
              <a:buAutoNum type="arabicPeriod" startAt="3"/>
            </a:pPr>
            <a:r>
              <a:rPr b="1" i="0" lang="en-US" sz="2700" u="none" cap="none" strike="noStrike">
                <a:solidFill>
                  <a:srgbClr val="405449"/>
                </a:solidFill>
                <a:latin typeface="Nobile"/>
                <a:ea typeface="Nobile"/>
                <a:cs typeface="Nobile"/>
                <a:sym typeface="Nobile"/>
              </a:rPr>
              <a:t>Market research </a:t>
            </a:r>
            <a:endParaRPr b="1" i="0" sz="2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2"/>
          <p:cNvSpPr/>
          <p:nvPr/>
        </p:nvSpPr>
        <p:spPr>
          <a:xfrm>
            <a:off x="1140381" y="4780359"/>
            <a:ext cx="123219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310875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59523"/>
              </a:lnSpc>
              <a:spcBef>
                <a:spcPts val="0"/>
              </a:spcBef>
              <a:spcAft>
                <a:spcPts val="0"/>
              </a:spcAft>
              <a:buClr>
                <a:srgbClr val="405449"/>
              </a:buClr>
              <a:buSzPts val="2700"/>
              <a:buFont typeface="Calibri"/>
              <a:buAutoNum type="arabicPeriod" startAt="4"/>
            </a:pPr>
            <a:r>
              <a:rPr b="1" i="0" lang="en-US" sz="2700" u="none" cap="none" strike="noStrike">
                <a:solidFill>
                  <a:srgbClr val="405449"/>
                </a:solidFill>
                <a:latin typeface="Nobile"/>
                <a:ea typeface="Nobile"/>
                <a:cs typeface="Nobile"/>
                <a:sym typeface="Nobile"/>
              </a:rPr>
              <a:t>Design values </a:t>
            </a:r>
            <a:endParaRPr b="1" i="0" sz="2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2"/>
          <p:cNvSpPr/>
          <p:nvPr/>
        </p:nvSpPr>
        <p:spPr>
          <a:xfrm>
            <a:off x="1140381" y="5303877"/>
            <a:ext cx="123219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310875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59523"/>
              </a:lnSpc>
              <a:spcBef>
                <a:spcPts val="0"/>
              </a:spcBef>
              <a:spcAft>
                <a:spcPts val="0"/>
              </a:spcAft>
              <a:buClr>
                <a:srgbClr val="405449"/>
              </a:buClr>
              <a:buSzPts val="2700"/>
              <a:buFont typeface="Calibri"/>
              <a:buAutoNum type="arabicPeriod" startAt="5"/>
            </a:pPr>
            <a:r>
              <a:rPr b="1" i="0" lang="en-US" sz="2700" u="none" cap="none" strike="noStrike">
                <a:solidFill>
                  <a:srgbClr val="405449"/>
                </a:solidFill>
                <a:latin typeface="Nobile"/>
                <a:ea typeface="Nobile"/>
                <a:cs typeface="Nobile"/>
                <a:sym typeface="Nobile"/>
              </a:rPr>
              <a:t>Tasks </a:t>
            </a:r>
            <a:endParaRPr b="1" i="0" sz="2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2"/>
          <p:cNvSpPr/>
          <p:nvPr/>
        </p:nvSpPr>
        <p:spPr>
          <a:xfrm>
            <a:off x="1140381" y="5827395"/>
            <a:ext cx="123219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310875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59523"/>
              </a:lnSpc>
              <a:spcBef>
                <a:spcPts val="0"/>
              </a:spcBef>
              <a:spcAft>
                <a:spcPts val="0"/>
              </a:spcAft>
              <a:buClr>
                <a:srgbClr val="405449"/>
              </a:buClr>
              <a:buSzPts val="2700"/>
              <a:buFont typeface="Calibri"/>
              <a:buAutoNum type="arabicPeriod" startAt="6"/>
            </a:pPr>
            <a:r>
              <a:rPr b="1" i="0" lang="en-US" sz="2700" u="none" cap="none" strike="noStrike">
                <a:solidFill>
                  <a:srgbClr val="405449"/>
                </a:solidFill>
                <a:latin typeface="Nobile"/>
                <a:ea typeface="Nobile"/>
                <a:cs typeface="Nobile"/>
                <a:sym typeface="Nobile"/>
              </a:rPr>
              <a:t>Video</a:t>
            </a:r>
            <a:endParaRPr b="1" i="0" sz="2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" name="Google Shape;160;p2"/>
          <p:cNvPicPr preferRelativeResize="0"/>
          <p:nvPr/>
        </p:nvPicPr>
        <p:blipFill rotWithShape="1">
          <a:blip r:embed="rId3">
            <a:alphaModFix/>
          </a:blip>
          <a:srcRect b="7458" l="0" r="0" t="0"/>
          <a:stretch/>
        </p:blipFill>
        <p:spPr>
          <a:xfrm>
            <a:off x="8918500" y="2825775"/>
            <a:ext cx="4674626" cy="4614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30c6fe85c0b_1_35"/>
          <p:cNvSpPr txBox="1"/>
          <p:nvPr/>
        </p:nvSpPr>
        <p:spPr>
          <a:xfrm>
            <a:off x="3492125" y="1114450"/>
            <a:ext cx="7458600" cy="8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Nobile"/>
                <a:ea typeface="Nobile"/>
                <a:cs typeface="Nobile"/>
                <a:sym typeface="Nobile"/>
              </a:rPr>
              <a:t>[Alex finds his support] Finally meets his tutor</a:t>
            </a:r>
            <a:endParaRPr b="0" i="0" sz="2000" u="none" cap="none" strike="noStrike">
              <a:solidFill>
                <a:srgbClr val="000000"/>
              </a:solidFill>
              <a:latin typeface="Nobile"/>
              <a:ea typeface="Nobile"/>
              <a:cs typeface="Nobile"/>
              <a:sym typeface="Nobil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Nobile"/>
              <a:ea typeface="Nobile"/>
              <a:cs typeface="Nobile"/>
              <a:sym typeface="Nobil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Nobile"/>
              <a:ea typeface="Nobile"/>
              <a:cs typeface="Nobile"/>
              <a:sym typeface="Nobile"/>
            </a:endParaRPr>
          </a:p>
        </p:txBody>
      </p:sp>
      <p:pic>
        <p:nvPicPr>
          <p:cNvPr id="576" name="Google Shape;576;g30c6fe85c0b_1_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5150" y="2719751"/>
            <a:ext cx="12360076" cy="2790100"/>
          </a:xfrm>
          <a:prstGeom prst="rect">
            <a:avLst/>
          </a:prstGeom>
          <a:noFill/>
          <a:ln>
            <a:noFill/>
          </a:ln>
        </p:spPr>
      </p:pic>
      <p:sp>
        <p:nvSpPr>
          <p:cNvPr id="577" name="Google Shape;577;g30c6fe85c0b_1_35"/>
          <p:cNvSpPr txBox="1"/>
          <p:nvPr/>
        </p:nvSpPr>
        <p:spPr>
          <a:xfrm>
            <a:off x="1920350" y="6349425"/>
            <a:ext cx="3751800" cy="64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Nobile"/>
                <a:ea typeface="Nobile"/>
                <a:cs typeface="Nobile"/>
                <a:sym typeface="Nobile"/>
              </a:rPr>
              <a:t>Task 2: Request a tutoring session and tutors are notified!</a:t>
            </a:r>
            <a:endParaRPr b="0" i="0" sz="2000" u="none" cap="none" strike="noStrike">
              <a:solidFill>
                <a:srgbClr val="000000"/>
              </a:solidFill>
              <a:latin typeface="Nobile"/>
              <a:ea typeface="Nobile"/>
              <a:cs typeface="Nobile"/>
              <a:sym typeface="Nobile"/>
            </a:endParaRPr>
          </a:p>
        </p:txBody>
      </p:sp>
      <p:cxnSp>
        <p:nvCxnSpPr>
          <p:cNvPr id="578" name="Google Shape;578;g30c6fe85c0b_1_35"/>
          <p:cNvCxnSpPr/>
          <p:nvPr/>
        </p:nvCxnSpPr>
        <p:spPr>
          <a:xfrm rot="10800000">
            <a:off x="2486400" y="5597300"/>
            <a:ext cx="587100" cy="774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79" name="Google Shape;579;g30c6fe85c0b_1_35"/>
          <p:cNvCxnSpPr/>
          <p:nvPr/>
        </p:nvCxnSpPr>
        <p:spPr>
          <a:xfrm flipH="1" rot="10800000">
            <a:off x="4123000" y="5597200"/>
            <a:ext cx="499800" cy="787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580" name="Google Shape;580;g30c6fe85c0b_1_35"/>
          <p:cNvSpPr txBox="1"/>
          <p:nvPr/>
        </p:nvSpPr>
        <p:spPr>
          <a:xfrm>
            <a:off x="7966825" y="6290450"/>
            <a:ext cx="5528400" cy="8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Nobile"/>
                <a:ea typeface="Nobile"/>
                <a:cs typeface="Nobile"/>
                <a:sym typeface="Nobile"/>
              </a:rPr>
              <a:t>[Solution] –Tutoring begins!</a:t>
            </a:r>
            <a:endParaRPr b="0" i="0" sz="2000" u="none" cap="none" strike="noStrike">
              <a:solidFill>
                <a:srgbClr val="000000"/>
              </a:solidFill>
              <a:latin typeface="Nobile"/>
              <a:ea typeface="Nobile"/>
              <a:cs typeface="Nobile"/>
              <a:sym typeface="Nobile"/>
            </a:endParaRPr>
          </a:p>
        </p:txBody>
      </p:sp>
      <p:sp>
        <p:nvSpPr>
          <p:cNvPr id="581" name="Google Shape;581;g30c6fe85c0b_1_35"/>
          <p:cNvSpPr txBox="1"/>
          <p:nvPr/>
        </p:nvSpPr>
        <p:spPr>
          <a:xfrm>
            <a:off x="1058227" y="1537750"/>
            <a:ext cx="2433900" cy="4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latin typeface="Nobile"/>
                <a:ea typeface="Nobile"/>
                <a:cs typeface="Nobile"/>
                <a:sym typeface="Nobile"/>
              </a:rPr>
              <a:t>Clicks </a:t>
            </a:r>
            <a:r>
              <a:rPr b="0" i="0" lang="en-US" sz="2000" u="none" cap="none" strike="noStrike">
                <a:solidFill>
                  <a:srgbClr val="000000"/>
                </a:solidFill>
                <a:latin typeface="Nobile"/>
                <a:ea typeface="Nobile"/>
                <a:cs typeface="Nobile"/>
                <a:sym typeface="Nobile"/>
              </a:rPr>
              <a:t>Requests Help on the app</a:t>
            </a:r>
            <a:r>
              <a:rPr lang="en-US" sz="2000">
                <a:latin typeface="Nobile"/>
                <a:ea typeface="Nobile"/>
                <a:cs typeface="Nobile"/>
                <a:sym typeface="Nobile"/>
              </a:rPr>
              <a:t> to search for tutors</a:t>
            </a:r>
            <a:endParaRPr b="0" i="0" sz="2000" u="none" cap="none" strike="noStrike">
              <a:solidFill>
                <a:srgbClr val="000000"/>
              </a:solidFill>
              <a:latin typeface="Nobile"/>
              <a:ea typeface="Nobile"/>
              <a:cs typeface="Nobile"/>
              <a:sym typeface="Nobil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Nobile"/>
              <a:ea typeface="Nobile"/>
              <a:cs typeface="Nobile"/>
              <a:sym typeface="Nobile"/>
            </a:endParaRPr>
          </a:p>
        </p:txBody>
      </p:sp>
      <p:sp>
        <p:nvSpPr>
          <p:cNvPr id="582" name="Google Shape;582;g30c6fe85c0b_1_35"/>
          <p:cNvSpPr txBox="1"/>
          <p:nvPr/>
        </p:nvSpPr>
        <p:spPr>
          <a:xfrm>
            <a:off x="3238250" y="1660775"/>
            <a:ext cx="2864100" cy="4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latin typeface="Nobile"/>
                <a:ea typeface="Nobile"/>
                <a:cs typeface="Nobile"/>
                <a:sym typeface="Nobile"/>
              </a:rPr>
              <a:t>Many shots of tutors being</a:t>
            </a:r>
            <a:r>
              <a:rPr b="0" i="0" lang="en-US" sz="2000" u="none" cap="none" strike="noStrike">
                <a:solidFill>
                  <a:srgbClr val="000000"/>
                </a:solidFill>
                <a:latin typeface="Nobile"/>
                <a:ea typeface="Nobile"/>
                <a:cs typeface="Nobile"/>
                <a:sym typeface="Nobile"/>
              </a:rPr>
              <a:t> </a:t>
            </a:r>
            <a:r>
              <a:rPr lang="en-US" sz="2000">
                <a:latin typeface="Nobile"/>
                <a:ea typeface="Nobile"/>
                <a:cs typeface="Nobile"/>
                <a:sym typeface="Nobile"/>
              </a:rPr>
              <a:t>no</a:t>
            </a:r>
            <a:r>
              <a:rPr b="0" i="0" lang="en-US" sz="2000" u="none" cap="none" strike="noStrike">
                <a:solidFill>
                  <a:srgbClr val="000000"/>
                </a:solidFill>
                <a:latin typeface="Nobile"/>
                <a:ea typeface="Nobile"/>
                <a:cs typeface="Nobile"/>
                <a:sym typeface="Nobile"/>
              </a:rPr>
              <a:t>tified with ping sound</a:t>
            </a:r>
            <a:endParaRPr b="0" i="0" sz="2000" u="none" cap="none" strike="noStrike">
              <a:solidFill>
                <a:srgbClr val="000000"/>
              </a:solidFill>
              <a:latin typeface="Nobile"/>
              <a:ea typeface="Nobile"/>
              <a:cs typeface="Nobile"/>
              <a:sym typeface="Nobil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Nobile"/>
              <a:ea typeface="Nobile"/>
              <a:cs typeface="Nobile"/>
              <a:sym typeface="Nobile"/>
            </a:endParaRPr>
          </a:p>
        </p:txBody>
      </p:sp>
      <p:sp>
        <p:nvSpPr>
          <p:cNvPr id="583" name="Google Shape;583;g30c6fe85c0b_1_35"/>
          <p:cNvSpPr txBox="1"/>
          <p:nvPr/>
        </p:nvSpPr>
        <p:spPr>
          <a:xfrm>
            <a:off x="6193027" y="1757025"/>
            <a:ext cx="2433900" cy="4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latin typeface="Nobile"/>
                <a:ea typeface="Nobile"/>
                <a:cs typeface="Nobile"/>
                <a:sym typeface="Nobile"/>
              </a:rPr>
              <a:t>Tutor checks calendar and </a:t>
            </a:r>
            <a:r>
              <a:rPr b="0" i="0" lang="en-US" sz="2000" u="none" cap="none" strike="noStrike">
                <a:solidFill>
                  <a:srgbClr val="000000"/>
                </a:solidFill>
                <a:latin typeface="Nobile"/>
                <a:ea typeface="Nobile"/>
                <a:cs typeface="Nobile"/>
                <a:sym typeface="Nobile"/>
              </a:rPr>
              <a:t>Accepts</a:t>
            </a:r>
            <a:endParaRPr b="0" i="0" sz="2000" u="none" cap="none" strike="noStrike">
              <a:solidFill>
                <a:srgbClr val="000000"/>
              </a:solidFill>
              <a:latin typeface="Nobile"/>
              <a:ea typeface="Nobile"/>
              <a:cs typeface="Nobile"/>
              <a:sym typeface="Nobil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Nobile"/>
              <a:ea typeface="Nobile"/>
              <a:cs typeface="Nobile"/>
              <a:sym typeface="Nobil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Nobile"/>
              <a:ea typeface="Nobile"/>
              <a:cs typeface="Nobile"/>
              <a:sym typeface="Nobile"/>
            </a:endParaRPr>
          </a:p>
        </p:txBody>
      </p:sp>
      <p:sp>
        <p:nvSpPr>
          <p:cNvPr id="584" name="Google Shape;584;g30c6fe85c0b_1_35"/>
          <p:cNvSpPr txBox="1"/>
          <p:nvPr/>
        </p:nvSpPr>
        <p:spPr>
          <a:xfrm>
            <a:off x="8508300" y="1833850"/>
            <a:ext cx="2772600" cy="4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latin typeface="Nobile"/>
                <a:ea typeface="Nobile"/>
                <a:cs typeface="Nobile"/>
                <a:sym typeface="Nobile"/>
              </a:rPr>
              <a:t>Alex goes to the tutoring room and knocks on the door</a:t>
            </a:r>
            <a:endParaRPr b="0" i="0" sz="2000" u="none" cap="none" strike="noStrike">
              <a:solidFill>
                <a:srgbClr val="000000"/>
              </a:solidFill>
              <a:latin typeface="Nobile"/>
              <a:ea typeface="Nobile"/>
              <a:cs typeface="Nobile"/>
              <a:sym typeface="Nobile"/>
            </a:endParaRPr>
          </a:p>
        </p:txBody>
      </p:sp>
      <p:sp>
        <p:nvSpPr>
          <p:cNvPr id="585" name="Google Shape;585;g30c6fe85c0b_1_35"/>
          <p:cNvSpPr txBox="1"/>
          <p:nvPr/>
        </p:nvSpPr>
        <p:spPr>
          <a:xfrm>
            <a:off x="11094425" y="1833850"/>
            <a:ext cx="3030600" cy="4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latin typeface="Nobile"/>
                <a:ea typeface="Nobile"/>
                <a:cs typeface="Nobile"/>
                <a:sym typeface="Nobile"/>
              </a:rPr>
              <a:t>Tutor gives a short introduction</a:t>
            </a:r>
            <a:endParaRPr b="0" i="0" sz="2000" u="none" cap="none" strike="noStrike">
              <a:solidFill>
                <a:srgbClr val="000000"/>
              </a:solidFill>
              <a:latin typeface="Nobile"/>
              <a:ea typeface="Nobile"/>
              <a:cs typeface="Nobile"/>
              <a:sym typeface="Nobil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Nobile"/>
              <a:ea typeface="Nobile"/>
              <a:cs typeface="Nobile"/>
              <a:sym typeface="Nobil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Nobile"/>
              <a:ea typeface="Nobile"/>
              <a:cs typeface="Nobile"/>
              <a:sym typeface="Nobile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30c6fe85c0b_1_42"/>
          <p:cNvSpPr txBox="1"/>
          <p:nvPr/>
        </p:nvSpPr>
        <p:spPr>
          <a:xfrm>
            <a:off x="4404175" y="1114450"/>
            <a:ext cx="5528400" cy="8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Nobile"/>
                <a:ea typeface="Nobile"/>
                <a:cs typeface="Nobile"/>
                <a:sym typeface="Nobile"/>
              </a:rPr>
              <a:t>[Resolution] After the Session Finishes</a:t>
            </a:r>
            <a:endParaRPr b="0" i="0" sz="2000" u="none" cap="none" strike="noStrike">
              <a:solidFill>
                <a:srgbClr val="000000"/>
              </a:solidFill>
              <a:latin typeface="Nobile"/>
              <a:ea typeface="Nobile"/>
              <a:cs typeface="Nobile"/>
              <a:sym typeface="Nobil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Nobile"/>
              <a:ea typeface="Nobile"/>
              <a:cs typeface="Nobile"/>
              <a:sym typeface="Nobil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Nobile"/>
              <a:ea typeface="Nobile"/>
              <a:cs typeface="Nobile"/>
              <a:sym typeface="Nobile"/>
            </a:endParaRPr>
          </a:p>
        </p:txBody>
      </p:sp>
      <p:pic>
        <p:nvPicPr>
          <p:cNvPr id="592" name="Google Shape;592;g30c6fe85c0b_1_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22500" y="2824713"/>
            <a:ext cx="11891749" cy="2580175"/>
          </a:xfrm>
          <a:prstGeom prst="rect">
            <a:avLst/>
          </a:prstGeom>
          <a:noFill/>
          <a:ln>
            <a:noFill/>
          </a:ln>
        </p:spPr>
      </p:pic>
      <p:sp>
        <p:nvSpPr>
          <p:cNvPr id="593" name="Google Shape;593;g30c6fe85c0b_1_42"/>
          <p:cNvSpPr txBox="1"/>
          <p:nvPr/>
        </p:nvSpPr>
        <p:spPr>
          <a:xfrm>
            <a:off x="695350" y="6190475"/>
            <a:ext cx="5528400" cy="8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Nobile"/>
                <a:ea typeface="Nobile"/>
                <a:cs typeface="Nobile"/>
                <a:sym typeface="Nobile"/>
              </a:rPr>
              <a:t>[Our Spin on AI] –Automatically Generated Report of Session</a:t>
            </a:r>
            <a:endParaRPr b="0" i="0" sz="2000" u="none" cap="none" strike="noStrike">
              <a:solidFill>
                <a:srgbClr val="000000"/>
              </a:solidFill>
              <a:latin typeface="Nobile"/>
              <a:ea typeface="Nobile"/>
              <a:cs typeface="Nobile"/>
              <a:sym typeface="Nobile"/>
            </a:endParaRPr>
          </a:p>
        </p:txBody>
      </p:sp>
      <p:cxnSp>
        <p:nvCxnSpPr>
          <p:cNvPr id="594" name="Google Shape;594;g30c6fe85c0b_1_42"/>
          <p:cNvCxnSpPr/>
          <p:nvPr/>
        </p:nvCxnSpPr>
        <p:spPr>
          <a:xfrm flipH="1" rot="10800000">
            <a:off x="3798150" y="5559800"/>
            <a:ext cx="499800" cy="424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95" name="Google Shape;595;g30c6fe85c0b_1_42"/>
          <p:cNvCxnSpPr/>
          <p:nvPr/>
        </p:nvCxnSpPr>
        <p:spPr>
          <a:xfrm rot="10800000">
            <a:off x="2648850" y="5497450"/>
            <a:ext cx="549600" cy="587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596" name="Google Shape;596;g30c6fe85c0b_1_42"/>
          <p:cNvSpPr txBox="1"/>
          <p:nvPr/>
        </p:nvSpPr>
        <p:spPr>
          <a:xfrm>
            <a:off x="7229675" y="6190475"/>
            <a:ext cx="5528400" cy="8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Nobile"/>
                <a:ea typeface="Nobile"/>
                <a:cs typeface="Nobile"/>
                <a:sym typeface="Nobile"/>
              </a:rPr>
              <a:t>[Task 3] –Scheduling a Recurring Meeting</a:t>
            </a:r>
            <a:endParaRPr b="0" i="0" sz="2000" u="none" cap="none" strike="noStrike">
              <a:solidFill>
                <a:srgbClr val="000000"/>
              </a:solidFill>
              <a:latin typeface="Nobile"/>
              <a:ea typeface="Nobile"/>
              <a:cs typeface="Nobile"/>
              <a:sym typeface="Nobil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Nobile"/>
              <a:ea typeface="Nobile"/>
              <a:cs typeface="Nobile"/>
              <a:sym typeface="Nobile"/>
            </a:endParaRPr>
          </a:p>
        </p:txBody>
      </p:sp>
      <p:cxnSp>
        <p:nvCxnSpPr>
          <p:cNvPr id="597" name="Google Shape;597;g30c6fe85c0b_1_42"/>
          <p:cNvCxnSpPr/>
          <p:nvPr/>
        </p:nvCxnSpPr>
        <p:spPr>
          <a:xfrm rot="10800000">
            <a:off x="7658875" y="5559850"/>
            <a:ext cx="1049400" cy="52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598" name="Google Shape;598;g30c6fe85c0b_1_42"/>
          <p:cNvSpPr txBox="1"/>
          <p:nvPr/>
        </p:nvSpPr>
        <p:spPr>
          <a:xfrm>
            <a:off x="101375" y="1326100"/>
            <a:ext cx="2987100" cy="4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Nobile"/>
                <a:ea typeface="Nobile"/>
                <a:cs typeface="Nobile"/>
                <a:sym typeface="Nobile"/>
              </a:rPr>
              <a:t>Tutoring Session </a:t>
            </a:r>
            <a:r>
              <a:rPr lang="en-US" sz="2000">
                <a:latin typeface="Nobile"/>
                <a:ea typeface="Nobile"/>
                <a:cs typeface="Nobile"/>
                <a:sym typeface="Nobile"/>
              </a:rPr>
              <a:t>begins and the tutti angel sits behind </a:t>
            </a:r>
            <a:r>
              <a:rPr lang="en-US" sz="2000">
                <a:latin typeface="Nobile"/>
                <a:ea typeface="Nobile"/>
                <a:cs typeface="Nobile"/>
                <a:sym typeface="Nobile"/>
              </a:rPr>
              <a:t>taking</a:t>
            </a:r>
            <a:r>
              <a:rPr lang="en-US" sz="2000">
                <a:latin typeface="Nobile"/>
                <a:ea typeface="Nobile"/>
                <a:cs typeface="Nobile"/>
                <a:sym typeface="Nobile"/>
              </a:rPr>
              <a:t> notes</a:t>
            </a:r>
            <a:endParaRPr b="0" i="0" sz="2000" u="none" cap="none" strike="noStrike">
              <a:solidFill>
                <a:srgbClr val="000000"/>
              </a:solidFill>
              <a:latin typeface="Nobile"/>
              <a:ea typeface="Nobile"/>
              <a:cs typeface="Nobile"/>
              <a:sym typeface="Nobile"/>
            </a:endParaRPr>
          </a:p>
        </p:txBody>
      </p:sp>
      <p:sp>
        <p:nvSpPr>
          <p:cNvPr id="599" name="Google Shape;599;g30c6fe85c0b_1_42"/>
          <p:cNvSpPr txBox="1"/>
          <p:nvPr/>
        </p:nvSpPr>
        <p:spPr>
          <a:xfrm>
            <a:off x="3338675" y="1939150"/>
            <a:ext cx="2667600" cy="4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latin typeface="Nobile"/>
                <a:ea typeface="Nobile"/>
                <a:cs typeface="Nobile"/>
                <a:sym typeface="Nobile"/>
              </a:rPr>
              <a:t>The </a:t>
            </a:r>
            <a:r>
              <a:rPr b="0" i="0" lang="en-US" sz="2000" u="none" cap="none" strike="noStrike">
                <a:solidFill>
                  <a:srgbClr val="000000"/>
                </a:solidFill>
                <a:latin typeface="Nobile"/>
                <a:ea typeface="Nobile"/>
                <a:cs typeface="Nobile"/>
                <a:sym typeface="Nobile"/>
              </a:rPr>
              <a:t>Angel Presents Ai Notes</a:t>
            </a:r>
            <a:endParaRPr b="0" i="0" sz="2000" u="none" cap="none" strike="noStrike">
              <a:solidFill>
                <a:srgbClr val="000000"/>
              </a:solidFill>
              <a:latin typeface="Nobile"/>
              <a:ea typeface="Nobile"/>
              <a:cs typeface="Nobile"/>
              <a:sym typeface="Nobil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Nobile"/>
              <a:ea typeface="Nobile"/>
              <a:cs typeface="Nobile"/>
              <a:sym typeface="Nobile"/>
            </a:endParaRPr>
          </a:p>
        </p:txBody>
      </p:sp>
      <p:sp>
        <p:nvSpPr>
          <p:cNvPr id="600" name="Google Shape;600;g30c6fe85c0b_1_42"/>
          <p:cNvSpPr txBox="1"/>
          <p:nvPr/>
        </p:nvSpPr>
        <p:spPr>
          <a:xfrm>
            <a:off x="6274377" y="1939150"/>
            <a:ext cx="2433900" cy="4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latin typeface="Nobile"/>
                <a:ea typeface="Nobile"/>
                <a:cs typeface="Nobile"/>
                <a:sym typeface="Nobile"/>
              </a:rPr>
              <a:t>Alex </a:t>
            </a:r>
            <a:r>
              <a:rPr b="0" i="0" lang="en-US" sz="2000" u="none" cap="none" strike="noStrike">
                <a:solidFill>
                  <a:srgbClr val="000000"/>
                </a:solidFill>
                <a:latin typeface="Nobile"/>
                <a:ea typeface="Nobile"/>
                <a:cs typeface="Nobile"/>
                <a:sym typeface="Nobile"/>
              </a:rPr>
              <a:t>Proposes  Weekly</a:t>
            </a:r>
            <a:r>
              <a:rPr lang="en-US" sz="2000">
                <a:latin typeface="Nobile"/>
                <a:ea typeface="Nobile"/>
                <a:cs typeface="Nobile"/>
                <a:sym typeface="Nobile"/>
              </a:rPr>
              <a:t> tutoring</a:t>
            </a:r>
            <a:endParaRPr b="0" i="0" sz="2000" u="none" cap="none" strike="noStrike">
              <a:solidFill>
                <a:srgbClr val="000000"/>
              </a:solidFill>
              <a:latin typeface="Nobile"/>
              <a:ea typeface="Nobile"/>
              <a:cs typeface="Nobile"/>
              <a:sym typeface="Nobil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Nobile"/>
              <a:ea typeface="Nobile"/>
              <a:cs typeface="Nobile"/>
              <a:sym typeface="Nobil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Nobile"/>
              <a:ea typeface="Nobile"/>
              <a:cs typeface="Nobile"/>
              <a:sym typeface="Nobile"/>
            </a:endParaRPr>
          </a:p>
        </p:txBody>
      </p:sp>
      <p:sp>
        <p:nvSpPr>
          <p:cNvPr id="601" name="Google Shape;601;g30c6fe85c0b_1_42"/>
          <p:cNvSpPr txBox="1"/>
          <p:nvPr/>
        </p:nvSpPr>
        <p:spPr>
          <a:xfrm>
            <a:off x="8362450" y="1939138"/>
            <a:ext cx="2772600" cy="4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latin typeface="Nobile"/>
                <a:ea typeface="Nobile"/>
                <a:cs typeface="Nobile"/>
                <a:sym typeface="Nobile"/>
              </a:rPr>
              <a:t>Tutor agrees and they </a:t>
            </a:r>
            <a:r>
              <a:rPr b="0" i="0" lang="en-US" sz="2000" u="none" cap="none" strike="noStrike">
                <a:solidFill>
                  <a:srgbClr val="000000"/>
                </a:solidFill>
                <a:latin typeface="Nobile"/>
                <a:ea typeface="Nobile"/>
                <a:cs typeface="Nobile"/>
                <a:sym typeface="Nobile"/>
              </a:rPr>
              <a:t>Walk off </a:t>
            </a:r>
            <a:endParaRPr b="0" i="0" sz="2000" u="none" cap="none" strike="noStrike">
              <a:solidFill>
                <a:srgbClr val="000000"/>
              </a:solidFill>
              <a:latin typeface="Nobile"/>
              <a:ea typeface="Nobile"/>
              <a:cs typeface="Nobile"/>
              <a:sym typeface="Nobil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Nobile"/>
              <a:ea typeface="Nobile"/>
              <a:cs typeface="Nobile"/>
              <a:sym typeface="Nobile"/>
            </a:endParaRPr>
          </a:p>
        </p:txBody>
      </p:sp>
      <p:sp>
        <p:nvSpPr>
          <p:cNvPr id="602" name="Google Shape;602;g30c6fe85c0b_1_42"/>
          <p:cNvSpPr txBox="1"/>
          <p:nvPr/>
        </p:nvSpPr>
        <p:spPr>
          <a:xfrm>
            <a:off x="10749950" y="2173675"/>
            <a:ext cx="2772600" cy="4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Nobile"/>
                <a:ea typeface="Nobile"/>
                <a:cs typeface="Nobile"/>
                <a:sym typeface="Nobile"/>
              </a:rPr>
              <a:t>App Logo</a:t>
            </a:r>
            <a:endParaRPr b="0" i="0" sz="2000" u="none" cap="none" strike="noStrike">
              <a:solidFill>
                <a:srgbClr val="000000"/>
              </a:solidFill>
              <a:latin typeface="Nobile"/>
              <a:ea typeface="Nobile"/>
              <a:cs typeface="Nobile"/>
              <a:sym typeface="Nobil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Nobile"/>
              <a:ea typeface="Nobile"/>
              <a:cs typeface="Nobile"/>
              <a:sym typeface="Nobil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Nobile"/>
              <a:ea typeface="Nobile"/>
              <a:cs typeface="Nobile"/>
              <a:sym typeface="Nobil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Nobile"/>
              <a:ea typeface="Nobile"/>
              <a:cs typeface="Nobile"/>
              <a:sym typeface="Nobile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30c62eaf3e7_0_352"/>
          <p:cNvSpPr txBox="1"/>
          <p:nvPr/>
        </p:nvSpPr>
        <p:spPr>
          <a:xfrm>
            <a:off x="296500" y="401575"/>
            <a:ext cx="7458600" cy="33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700"/>
              <a:buFont typeface="Arial"/>
              <a:buNone/>
            </a:pPr>
            <a:r>
              <a:rPr b="1" i="0" lang="en-US" sz="4700" u="none" cap="none" strike="noStrike">
                <a:solidFill>
                  <a:srgbClr val="3B4540"/>
                </a:solidFill>
                <a:latin typeface="Fraunces ExtraBold"/>
                <a:ea typeface="Fraunces ExtraBold"/>
                <a:cs typeface="Fraunces ExtraBold"/>
                <a:sym typeface="Fraunces ExtraBold"/>
              </a:rPr>
              <a:t>Video</a:t>
            </a:r>
            <a:endParaRPr b="0" i="0" sz="5700" u="none" cap="none" strike="noStrike">
              <a:solidFill>
                <a:srgbClr val="000000"/>
              </a:solidFill>
              <a:latin typeface="Archivo Black"/>
              <a:ea typeface="Archivo Black"/>
              <a:cs typeface="Archivo Black"/>
              <a:sym typeface="Archivo Black"/>
            </a:endParaRPr>
          </a:p>
        </p:txBody>
      </p:sp>
      <p:sp>
        <p:nvSpPr>
          <p:cNvPr id="609" name="Google Shape;609;g30c62eaf3e7_0_352"/>
          <p:cNvSpPr txBox="1"/>
          <p:nvPr/>
        </p:nvSpPr>
        <p:spPr>
          <a:xfrm>
            <a:off x="410025" y="1417900"/>
            <a:ext cx="7458600" cy="17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u="sng">
                <a:solidFill>
                  <a:schemeClr val="hlink"/>
                </a:solidFill>
                <a:hlinkClick r:id="rId3"/>
              </a:rPr>
              <a:t>https://youtu.be/q8iS9qjpSP8</a:t>
            </a:r>
            <a:endParaRPr b="0" i="0" sz="4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66" name="Google Shape;166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3"/>
          <p:cNvSpPr/>
          <p:nvPr/>
        </p:nvSpPr>
        <p:spPr>
          <a:xfrm>
            <a:off x="818674" y="689253"/>
            <a:ext cx="5848500" cy="7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B4540"/>
              </a:buClr>
              <a:buSzPts val="4600"/>
              <a:buFont typeface="Fraunces ExtraBold"/>
              <a:buNone/>
            </a:pPr>
            <a:r>
              <a:rPr b="1" i="0" lang="en-US" sz="4600" u="none" cap="none" strike="noStrike">
                <a:solidFill>
                  <a:srgbClr val="3B4540"/>
                </a:solidFill>
                <a:latin typeface="Fraunces ExtraBold"/>
                <a:ea typeface="Fraunces ExtraBold"/>
                <a:cs typeface="Fraunces ExtraBold"/>
                <a:sym typeface="Fraunces ExtraBold"/>
              </a:rPr>
              <a:t>Recap: Our Vision</a:t>
            </a:r>
            <a:endParaRPr b="0" i="0" sz="4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3"/>
          <p:cNvSpPr/>
          <p:nvPr/>
        </p:nvSpPr>
        <p:spPr>
          <a:xfrm>
            <a:off x="742474" y="1805702"/>
            <a:ext cx="526200" cy="526200"/>
          </a:xfrm>
          <a:prstGeom prst="roundRect">
            <a:avLst>
              <a:gd fmla="val 40008" name="adj"/>
            </a:avLst>
          </a:prstGeom>
          <a:solidFill>
            <a:srgbClr val="E8F3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3"/>
          <p:cNvSpPr/>
          <p:nvPr/>
        </p:nvSpPr>
        <p:spPr>
          <a:xfrm>
            <a:off x="917972" y="1893332"/>
            <a:ext cx="1752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5449"/>
              </a:buClr>
              <a:buSzPts val="2750"/>
              <a:buFont typeface="Fraunces ExtraBold"/>
              <a:buNone/>
            </a:pPr>
            <a:r>
              <a:rPr b="1" i="0" lang="en-US" sz="2750" u="none" cap="none" strike="noStrike">
                <a:solidFill>
                  <a:srgbClr val="405449"/>
                </a:solidFill>
                <a:latin typeface="Fraunces ExtraBold"/>
                <a:ea typeface="Fraunces ExtraBold"/>
                <a:cs typeface="Fraunces ExtraBold"/>
                <a:sym typeface="Fraunces ExtraBold"/>
              </a:rPr>
              <a:t>1</a:t>
            </a:r>
            <a:endParaRPr b="0" i="0" sz="27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3"/>
          <p:cNvSpPr/>
          <p:nvPr/>
        </p:nvSpPr>
        <p:spPr>
          <a:xfrm>
            <a:off x="1502569" y="1805702"/>
            <a:ext cx="3623700" cy="3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913"/>
              </a:lnSpc>
              <a:spcBef>
                <a:spcPts val="0"/>
              </a:spcBef>
              <a:spcAft>
                <a:spcPts val="0"/>
              </a:spcAft>
              <a:buClr>
                <a:srgbClr val="405449"/>
              </a:buClr>
              <a:buSzPts val="2300"/>
              <a:buFont typeface="Fraunces ExtraBold"/>
              <a:buNone/>
            </a:pPr>
            <a:r>
              <a:rPr b="1" i="0" lang="en-US" sz="2300" u="none" cap="none" strike="noStrike">
                <a:solidFill>
                  <a:srgbClr val="405449"/>
                </a:solidFill>
                <a:latin typeface="Fraunces ExtraBold"/>
                <a:ea typeface="Fraunces ExtraBold"/>
                <a:cs typeface="Fraunces ExtraBold"/>
                <a:sym typeface="Fraunces ExtraBold"/>
              </a:rPr>
              <a:t>Student-Tutor Matching</a:t>
            </a:r>
            <a:endParaRPr b="0" i="0" sz="2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3"/>
          <p:cNvSpPr/>
          <p:nvPr/>
        </p:nvSpPr>
        <p:spPr>
          <a:xfrm>
            <a:off x="1502569" y="2311479"/>
            <a:ext cx="6746700" cy="11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111"/>
              </a:lnSpc>
              <a:spcBef>
                <a:spcPts val="0"/>
              </a:spcBef>
              <a:spcAft>
                <a:spcPts val="0"/>
              </a:spcAft>
              <a:buClr>
                <a:srgbClr val="405449"/>
              </a:buClr>
              <a:buSzPts val="1800"/>
              <a:buFont typeface="Nobile"/>
              <a:buNone/>
            </a:pPr>
            <a:r>
              <a:rPr b="0" i="0" lang="en-US" sz="1800" u="none" cap="none" strike="noStrike">
                <a:solidFill>
                  <a:srgbClr val="405449"/>
                </a:solidFill>
                <a:latin typeface="Nobile"/>
                <a:ea typeface="Nobile"/>
                <a:cs typeface="Nobile"/>
                <a:sym typeface="Nobile"/>
              </a:rPr>
              <a:t>Students can make requests to peer tutors who match their specific needs, allowing them to work around their own schedules and set their tutoring rates.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3"/>
          <p:cNvSpPr/>
          <p:nvPr/>
        </p:nvSpPr>
        <p:spPr>
          <a:xfrm>
            <a:off x="742474" y="3931444"/>
            <a:ext cx="526200" cy="526200"/>
          </a:xfrm>
          <a:prstGeom prst="roundRect">
            <a:avLst>
              <a:gd fmla="val 40008" name="adj"/>
            </a:avLst>
          </a:prstGeom>
          <a:solidFill>
            <a:srgbClr val="E8F3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3"/>
          <p:cNvSpPr/>
          <p:nvPr/>
        </p:nvSpPr>
        <p:spPr>
          <a:xfrm>
            <a:off x="890945" y="4019074"/>
            <a:ext cx="2292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5449"/>
              </a:buClr>
              <a:buSzPts val="2750"/>
              <a:buFont typeface="Fraunces ExtraBold"/>
              <a:buNone/>
            </a:pPr>
            <a:r>
              <a:rPr b="1" i="0" lang="en-US" sz="2750" u="none" cap="none" strike="noStrike">
                <a:solidFill>
                  <a:srgbClr val="405449"/>
                </a:solidFill>
                <a:latin typeface="Fraunces ExtraBold"/>
                <a:ea typeface="Fraunces ExtraBold"/>
                <a:cs typeface="Fraunces ExtraBold"/>
                <a:sym typeface="Fraunces ExtraBold"/>
              </a:rPr>
              <a:t>2</a:t>
            </a:r>
            <a:endParaRPr b="0" i="0" sz="27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3"/>
          <p:cNvSpPr/>
          <p:nvPr/>
        </p:nvSpPr>
        <p:spPr>
          <a:xfrm>
            <a:off x="1502569" y="3931444"/>
            <a:ext cx="3378300" cy="3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913"/>
              </a:lnSpc>
              <a:spcBef>
                <a:spcPts val="0"/>
              </a:spcBef>
              <a:spcAft>
                <a:spcPts val="0"/>
              </a:spcAft>
              <a:buClr>
                <a:srgbClr val="405449"/>
              </a:buClr>
              <a:buSzPts val="2300"/>
              <a:buFont typeface="Fraunces ExtraBold"/>
              <a:buNone/>
            </a:pPr>
            <a:r>
              <a:rPr b="1" i="0" lang="en-US" sz="2300" u="none" cap="none" strike="noStrike">
                <a:solidFill>
                  <a:srgbClr val="405449"/>
                </a:solidFill>
                <a:latin typeface="Fraunces ExtraBold"/>
                <a:ea typeface="Fraunces ExtraBold"/>
                <a:cs typeface="Fraunces ExtraBold"/>
                <a:sym typeface="Fraunces ExtraBold"/>
              </a:rPr>
              <a:t>Ethical Considerations</a:t>
            </a:r>
            <a:endParaRPr b="0" i="0" sz="2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3"/>
          <p:cNvSpPr/>
          <p:nvPr/>
        </p:nvSpPr>
        <p:spPr>
          <a:xfrm>
            <a:off x="1502569" y="4437221"/>
            <a:ext cx="6746700" cy="74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111"/>
              </a:lnSpc>
              <a:spcBef>
                <a:spcPts val="0"/>
              </a:spcBef>
              <a:spcAft>
                <a:spcPts val="0"/>
              </a:spcAft>
              <a:buClr>
                <a:srgbClr val="405449"/>
              </a:buClr>
              <a:buSzPts val="1800"/>
              <a:buFont typeface="Nobile"/>
              <a:buNone/>
            </a:pPr>
            <a:r>
              <a:rPr b="0" i="0" lang="en-US" sz="1800" u="none" cap="none" strike="noStrike">
                <a:solidFill>
                  <a:srgbClr val="405449"/>
                </a:solidFill>
                <a:latin typeface="Nobile"/>
                <a:ea typeface="Nobile"/>
                <a:cs typeface="Nobile"/>
                <a:sym typeface="Nobile"/>
              </a:rPr>
              <a:t>Ensuring user safety, data privacy, equity and access, and academic integrity are top priorities.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3"/>
          <p:cNvSpPr/>
          <p:nvPr/>
        </p:nvSpPr>
        <p:spPr>
          <a:xfrm>
            <a:off x="742474" y="5682853"/>
            <a:ext cx="526200" cy="526200"/>
          </a:xfrm>
          <a:prstGeom prst="roundRect">
            <a:avLst>
              <a:gd fmla="val 40008" name="adj"/>
            </a:avLst>
          </a:prstGeom>
          <a:solidFill>
            <a:srgbClr val="E8F3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3"/>
          <p:cNvSpPr/>
          <p:nvPr/>
        </p:nvSpPr>
        <p:spPr>
          <a:xfrm>
            <a:off x="899636" y="5770483"/>
            <a:ext cx="2118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5449"/>
              </a:buClr>
              <a:buSzPts val="2750"/>
              <a:buFont typeface="Fraunces ExtraBold"/>
              <a:buNone/>
            </a:pPr>
            <a:r>
              <a:rPr b="1" i="0" lang="en-US" sz="2750" u="none" cap="none" strike="noStrike">
                <a:solidFill>
                  <a:srgbClr val="405449"/>
                </a:solidFill>
                <a:latin typeface="Fraunces ExtraBold"/>
                <a:ea typeface="Fraunces ExtraBold"/>
                <a:cs typeface="Fraunces ExtraBold"/>
                <a:sym typeface="Fraunces ExtraBold"/>
              </a:rPr>
              <a:t>3</a:t>
            </a:r>
            <a:endParaRPr b="0" i="0" sz="27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3"/>
          <p:cNvSpPr/>
          <p:nvPr/>
        </p:nvSpPr>
        <p:spPr>
          <a:xfrm>
            <a:off x="1502569" y="5682853"/>
            <a:ext cx="4219800" cy="3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913"/>
              </a:lnSpc>
              <a:spcBef>
                <a:spcPts val="0"/>
              </a:spcBef>
              <a:spcAft>
                <a:spcPts val="0"/>
              </a:spcAft>
              <a:buClr>
                <a:srgbClr val="405449"/>
              </a:buClr>
              <a:buSzPts val="2300"/>
              <a:buFont typeface="Fraunces ExtraBold"/>
              <a:buNone/>
            </a:pPr>
            <a:r>
              <a:rPr b="1" i="0" lang="en-US" sz="2300" u="none" cap="none" strike="noStrike">
                <a:solidFill>
                  <a:srgbClr val="405449"/>
                </a:solidFill>
                <a:latin typeface="Fraunces ExtraBold"/>
                <a:ea typeface="Fraunces ExtraBold"/>
                <a:cs typeface="Fraunces ExtraBold"/>
                <a:sym typeface="Fraunces ExtraBold"/>
              </a:rPr>
              <a:t>Serving Students and Tutors</a:t>
            </a:r>
            <a:endParaRPr b="0" i="0" sz="2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3"/>
          <p:cNvSpPr/>
          <p:nvPr/>
        </p:nvSpPr>
        <p:spPr>
          <a:xfrm>
            <a:off x="1502569" y="6188631"/>
            <a:ext cx="6746700" cy="11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111"/>
              </a:lnSpc>
              <a:spcBef>
                <a:spcPts val="0"/>
              </a:spcBef>
              <a:spcAft>
                <a:spcPts val="0"/>
              </a:spcAft>
              <a:buClr>
                <a:srgbClr val="405449"/>
              </a:buClr>
              <a:buSzPts val="1800"/>
              <a:buFont typeface="Nobile"/>
              <a:buNone/>
            </a:pPr>
            <a:r>
              <a:rPr b="0" i="0" lang="en-US" sz="1800" u="none" cap="none" strike="noStrike">
                <a:solidFill>
                  <a:srgbClr val="405449"/>
                </a:solidFill>
                <a:latin typeface="Nobile"/>
                <a:ea typeface="Nobile"/>
                <a:cs typeface="Nobile"/>
                <a:sym typeface="Nobile"/>
              </a:rPr>
              <a:t>Tutti will provide students with quick and quality academic support, while also offering capable students the opportunity to earn money through tutoring.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4"/>
          <p:cNvSpPr/>
          <p:nvPr/>
        </p:nvSpPr>
        <p:spPr>
          <a:xfrm>
            <a:off x="894755" y="755928"/>
            <a:ext cx="6391500" cy="7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B4540"/>
              </a:buClr>
              <a:buSzPts val="5000"/>
              <a:buFont typeface="Fraunces ExtraBold"/>
              <a:buNone/>
            </a:pPr>
            <a:r>
              <a:rPr b="1" i="0" lang="en-US" sz="5000" u="none" cap="none" strike="noStrike">
                <a:solidFill>
                  <a:srgbClr val="3B4540"/>
                </a:solidFill>
                <a:latin typeface="Fraunces ExtraBold"/>
                <a:ea typeface="Fraunces ExtraBold"/>
                <a:cs typeface="Fraunces ExtraBold"/>
                <a:sym typeface="Fraunces ExtraBold"/>
              </a:rPr>
              <a:t>Identifying the Gap</a:t>
            </a:r>
            <a:endParaRPr b="0" i="0" sz="5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p4"/>
          <p:cNvSpPr/>
          <p:nvPr/>
        </p:nvSpPr>
        <p:spPr>
          <a:xfrm>
            <a:off x="894755" y="2041446"/>
            <a:ext cx="3616800" cy="3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Clr>
                <a:srgbClr val="3B4540"/>
              </a:buClr>
              <a:buSzPts val="2500"/>
              <a:buFont typeface="Fraunces ExtraBold"/>
              <a:buNone/>
            </a:pPr>
            <a:r>
              <a:rPr b="1" i="0" lang="en-US" sz="2500" u="none" cap="none" strike="noStrike">
                <a:solidFill>
                  <a:srgbClr val="3B4540"/>
                </a:solidFill>
                <a:latin typeface="Fraunces ExtraBold"/>
                <a:ea typeface="Fraunces ExtraBold"/>
                <a:cs typeface="Fraunces ExtraBold"/>
                <a:sym typeface="Fraunces ExtraBold"/>
              </a:rPr>
              <a:t>Feedback and Insights</a:t>
            </a:r>
            <a:endParaRPr b="0" i="0" sz="2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4"/>
          <p:cNvSpPr/>
          <p:nvPr/>
        </p:nvSpPr>
        <p:spPr>
          <a:xfrm>
            <a:off x="894755" y="2696527"/>
            <a:ext cx="3864000" cy="40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405449"/>
              </a:buClr>
              <a:buSzPts val="2000"/>
              <a:buFont typeface="Nobile"/>
              <a:buNone/>
            </a:pPr>
            <a:r>
              <a:rPr b="0" i="0" lang="en-US" sz="2000" u="none" cap="none" strike="noStrike">
                <a:solidFill>
                  <a:srgbClr val="405449"/>
                </a:solidFill>
                <a:latin typeface="Nobile"/>
                <a:ea typeface="Nobile"/>
                <a:cs typeface="Nobile"/>
                <a:sym typeface="Nobile"/>
              </a:rPr>
              <a:t>Interviews with potential users revealed challenges such as difficulty keeping track of everything learned during longer tutoring sessions, uncertainty about how to move forward after a session, and the challenge of booking tutoring within a quick timeframe with a fitting tutor.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4"/>
          <p:cNvSpPr/>
          <p:nvPr/>
        </p:nvSpPr>
        <p:spPr>
          <a:xfrm>
            <a:off x="5390078" y="2041446"/>
            <a:ext cx="3195900" cy="3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Clr>
                <a:srgbClr val="3B4540"/>
              </a:buClr>
              <a:buSzPts val="2500"/>
              <a:buFont typeface="Fraunces ExtraBold"/>
              <a:buNone/>
            </a:pPr>
            <a:r>
              <a:rPr b="1" i="0" lang="en-US" sz="2500" u="none" cap="none" strike="noStrike">
                <a:solidFill>
                  <a:srgbClr val="3B4540"/>
                </a:solidFill>
                <a:latin typeface="Fraunces ExtraBold"/>
                <a:ea typeface="Fraunces ExtraBold"/>
                <a:cs typeface="Fraunces ExtraBold"/>
                <a:sym typeface="Fraunces ExtraBold"/>
              </a:rPr>
              <a:t>Market Research</a:t>
            </a:r>
            <a:endParaRPr b="0" i="0" sz="2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4"/>
          <p:cNvSpPr/>
          <p:nvPr/>
        </p:nvSpPr>
        <p:spPr>
          <a:xfrm>
            <a:off x="5390078" y="2696527"/>
            <a:ext cx="3864000" cy="28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405449"/>
              </a:buClr>
              <a:buSzPts val="2000"/>
              <a:buFont typeface="Nobile"/>
              <a:buNone/>
            </a:pPr>
            <a:r>
              <a:rPr b="0" i="0" lang="en-US" sz="2000" u="none" cap="none" strike="noStrike">
                <a:solidFill>
                  <a:srgbClr val="405449"/>
                </a:solidFill>
                <a:latin typeface="Nobile"/>
                <a:ea typeface="Nobile"/>
                <a:cs typeface="Nobile"/>
                <a:sym typeface="Nobile"/>
              </a:rPr>
              <a:t>Our market research identified a gap in the current offerings, presenting an opportunity to leverage AI technology to enhance the peer-to-peer tutoring experience for college students.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4"/>
          <p:cNvSpPr/>
          <p:nvPr/>
        </p:nvSpPr>
        <p:spPr>
          <a:xfrm>
            <a:off x="9885402" y="2041446"/>
            <a:ext cx="3195900" cy="3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Clr>
                <a:srgbClr val="3B4540"/>
              </a:buClr>
              <a:buSzPts val="2500"/>
              <a:buFont typeface="Fraunces ExtraBold"/>
              <a:buNone/>
            </a:pPr>
            <a:r>
              <a:rPr b="1" i="0" lang="en-US" sz="2500" u="none" cap="none" strike="noStrike">
                <a:solidFill>
                  <a:srgbClr val="3B4540"/>
                </a:solidFill>
                <a:latin typeface="Fraunces ExtraBold"/>
                <a:ea typeface="Fraunces ExtraBold"/>
                <a:cs typeface="Fraunces ExtraBold"/>
                <a:sym typeface="Fraunces ExtraBold"/>
              </a:rPr>
              <a:t>Refined Solution</a:t>
            </a:r>
            <a:endParaRPr b="0" i="0" sz="2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4"/>
          <p:cNvSpPr/>
          <p:nvPr/>
        </p:nvSpPr>
        <p:spPr>
          <a:xfrm>
            <a:off x="9885402" y="2696527"/>
            <a:ext cx="3864000" cy="28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405449"/>
              </a:buClr>
              <a:buSzPts val="2000"/>
              <a:buFont typeface="Nobile"/>
              <a:buNone/>
            </a:pPr>
            <a:r>
              <a:rPr b="0" i="0" lang="en-US" sz="2000" u="none" cap="none" strike="noStrike">
                <a:solidFill>
                  <a:srgbClr val="405449"/>
                </a:solidFill>
                <a:latin typeface="Nobile"/>
                <a:ea typeface="Nobile"/>
                <a:cs typeface="Nobile"/>
                <a:sym typeface="Nobile"/>
              </a:rPr>
              <a:t>Tutti aims to solve the inefficiency and inconsistency of accessing quality peer-to-peer tutoring by providing on-demand peer tutoring and AI-powered learning support for college students.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30c62eaf3e7_0_338"/>
          <p:cNvSpPr/>
          <p:nvPr/>
        </p:nvSpPr>
        <p:spPr>
          <a:xfrm>
            <a:off x="589945" y="451125"/>
            <a:ext cx="12267600" cy="7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B4540"/>
              </a:buClr>
              <a:buSzPts val="5000"/>
              <a:buFont typeface="Fraunces ExtraBold"/>
              <a:buNone/>
            </a:pPr>
            <a:r>
              <a:rPr b="1" i="0" lang="en-US" sz="5000" u="none" cap="none" strike="noStrike">
                <a:solidFill>
                  <a:srgbClr val="3B4540"/>
                </a:solidFill>
                <a:latin typeface="Fraunces ExtraBold"/>
                <a:ea typeface="Fraunces ExtraBold"/>
                <a:cs typeface="Fraunces ExtraBold"/>
                <a:sym typeface="Fraunces ExtraBold"/>
              </a:rPr>
              <a:t>What our interviewees said</a:t>
            </a:r>
            <a:endParaRPr b="0" i="0" sz="5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g30c62eaf3e7_0_338"/>
          <p:cNvSpPr/>
          <p:nvPr/>
        </p:nvSpPr>
        <p:spPr>
          <a:xfrm>
            <a:off x="421950" y="1429875"/>
            <a:ext cx="3990600" cy="3256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n-US" sz="25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“SO much gets covered during a longer tutoring session it's hard to keep track of everything I’ve learned”</a:t>
            </a:r>
            <a:endParaRPr b="0" i="0" sz="25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99" name="Google Shape;199;g30c62eaf3e7_0_338"/>
          <p:cNvSpPr/>
          <p:nvPr/>
        </p:nvSpPr>
        <p:spPr>
          <a:xfrm>
            <a:off x="5164275" y="1429875"/>
            <a:ext cx="3990600" cy="3256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n-US" sz="25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“Sometimes I’m not sure how to move forward after learning a bunch of things from a tutoring session”</a:t>
            </a:r>
            <a:endParaRPr b="0" i="0" sz="25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00" name="Google Shape;200;g30c62eaf3e7_0_338"/>
          <p:cNvSpPr/>
          <p:nvPr/>
        </p:nvSpPr>
        <p:spPr>
          <a:xfrm>
            <a:off x="2836075" y="4439400"/>
            <a:ext cx="3990600" cy="3256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n-US" sz="25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“I think it's hard to book tutoring within a quick timeframe with a tutor that knows what I need to learn”</a:t>
            </a:r>
            <a:endParaRPr b="0" i="0" sz="25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01" name="Google Shape;201;g30c62eaf3e7_0_3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383475" y="1859625"/>
            <a:ext cx="5094526" cy="5094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30c62eaf3e7_0_1858"/>
          <p:cNvSpPr/>
          <p:nvPr/>
        </p:nvSpPr>
        <p:spPr>
          <a:xfrm>
            <a:off x="818675" y="689250"/>
            <a:ext cx="8325300" cy="7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B4540"/>
              </a:buClr>
              <a:buSzPts val="4600"/>
              <a:buFont typeface="Fraunces ExtraBold"/>
              <a:buNone/>
            </a:pPr>
            <a:r>
              <a:rPr b="1" i="0" lang="en-US" sz="4600" u="none" cap="none" strike="noStrike">
                <a:solidFill>
                  <a:srgbClr val="3B4540"/>
                </a:solidFill>
                <a:latin typeface="Fraunces ExtraBold"/>
                <a:ea typeface="Fraunces ExtraBold"/>
                <a:cs typeface="Fraunces ExtraBold"/>
                <a:sym typeface="Fraunces ExtraBold"/>
              </a:rPr>
              <a:t>Our refined solution</a:t>
            </a:r>
            <a:endParaRPr b="0" i="0" sz="4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g30c62eaf3e7_0_1858"/>
          <p:cNvSpPr/>
          <p:nvPr/>
        </p:nvSpPr>
        <p:spPr>
          <a:xfrm>
            <a:off x="590074" y="1881902"/>
            <a:ext cx="526200" cy="526200"/>
          </a:xfrm>
          <a:prstGeom prst="roundRect">
            <a:avLst>
              <a:gd fmla="val 40008" name="adj"/>
            </a:avLst>
          </a:prstGeom>
          <a:solidFill>
            <a:srgbClr val="E8F3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g30c62eaf3e7_0_1858"/>
          <p:cNvSpPr/>
          <p:nvPr/>
        </p:nvSpPr>
        <p:spPr>
          <a:xfrm>
            <a:off x="765572" y="1969532"/>
            <a:ext cx="1752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5449"/>
              </a:buClr>
              <a:buSzPts val="2750"/>
              <a:buFont typeface="Fraunces ExtraBold"/>
              <a:buNone/>
            </a:pPr>
            <a:r>
              <a:rPr b="1" i="0" lang="en-US" sz="2750" u="none" cap="none" strike="noStrike">
                <a:solidFill>
                  <a:srgbClr val="405449"/>
                </a:solidFill>
                <a:latin typeface="Fraunces ExtraBold"/>
                <a:ea typeface="Fraunces ExtraBold"/>
                <a:cs typeface="Fraunces ExtraBold"/>
                <a:sym typeface="Fraunces ExtraBold"/>
              </a:rPr>
              <a:t>1</a:t>
            </a:r>
            <a:endParaRPr b="0" i="0" sz="27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g30c62eaf3e7_0_1858"/>
          <p:cNvSpPr/>
          <p:nvPr/>
        </p:nvSpPr>
        <p:spPr>
          <a:xfrm>
            <a:off x="1350169" y="2952039"/>
            <a:ext cx="3623700" cy="3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913"/>
              </a:lnSpc>
              <a:spcBef>
                <a:spcPts val="0"/>
              </a:spcBef>
              <a:spcAft>
                <a:spcPts val="0"/>
              </a:spcAft>
              <a:buClr>
                <a:srgbClr val="405449"/>
              </a:buClr>
              <a:buSzPts val="2300"/>
              <a:buFont typeface="Fraunces ExtraBold"/>
              <a:buNone/>
            </a:pPr>
            <a:r>
              <a:rPr b="1" i="0" lang="en-US" sz="2300" u="none" cap="none" strike="noStrike">
                <a:solidFill>
                  <a:srgbClr val="405449"/>
                </a:solidFill>
                <a:latin typeface="Fraunces ExtraBold"/>
                <a:ea typeface="Fraunces ExtraBold"/>
                <a:cs typeface="Fraunces ExtraBold"/>
                <a:sym typeface="Fraunces ExtraBold"/>
              </a:rPr>
              <a:t>Problem: </a:t>
            </a:r>
            <a:endParaRPr b="0" i="0" sz="2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g30c62eaf3e7_0_1858"/>
          <p:cNvSpPr/>
          <p:nvPr/>
        </p:nvSpPr>
        <p:spPr>
          <a:xfrm>
            <a:off x="1350169" y="3457817"/>
            <a:ext cx="6746700" cy="11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111"/>
              </a:lnSpc>
              <a:spcBef>
                <a:spcPts val="0"/>
              </a:spcBef>
              <a:spcAft>
                <a:spcPts val="0"/>
              </a:spcAft>
              <a:buClr>
                <a:srgbClr val="405449"/>
              </a:buClr>
              <a:buSzPts val="1800"/>
              <a:buFont typeface="Nobile"/>
              <a:buNone/>
            </a:pPr>
            <a:r>
              <a:rPr b="0" i="0" lang="en-US" sz="1800" u="none" cap="none" strike="noStrike">
                <a:solidFill>
                  <a:srgbClr val="405449"/>
                </a:solidFill>
                <a:latin typeface="Nobile"/>
                <a:ea typeface="Nobile"/>
                <a:cs typeface="Nobile"/>
                <a:sym typeface="Nobile"/>
              </a:rPr>
              <a:t>Solve the inefficiency and inconsistency of accessing quality peer-to-peer tutoring for college students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g30c62eaf3e7_0_1858"/>
          <p:cNvSpPr/>
          <p:nvPr/>
        </p:nvSpPr>
        <p:spPr>
          <a:xfrm>
            <a:off x="590074" y="2902894"/>
            <a:ext cx="526200" cy="526200"/>
          </a:xfrm>
          <a:prstGeom prst="roundRect">
            <a:avLst>
              <a:gd fmla="val 40008" name="adj"/>
            </a:avLst>
          </a:prstGeom>
          <a:solidFill>
            <a:srgbClr val="E8F3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g30c62eaf3e7_0_1858"/>
          <p:cNvSpPr/>
          <p:nvPr/>
        </p:nvSpPr>
        <p:spPr>
          <a:xfrm>
            <a:off x="738545" y="2990524"/>
            <a:ext cx="2292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5449"/>
              </a:buClr>
              <a:buSzPts val="2750"/>
              <a:buFont typeface="Fraunces ExtraBold"/>
              <a:buNone/>
            </a:pPr>
            <a:r>
              <a:rPr b="1" i="0" lang="en-US" sz="2750" u="none" cap="none" strike="noStrike">
                <a:solidFill>
                  <a:srgbClr val="405449"/>
                </a:solidFill>
                <a:latin typeface="Fraunces ExtraBold"/>
                <a:ea typeface="Fraunces ExtraBold"/>
                <a:cs typeface="Fraunces ExtraBold"/>
                <a:sym typeface="Fraunces ExtraBold"/>
              </a:rPr>
              <a:t>2</a:t>
            </a:r>
            <a:endParaRPr b="0" i="0" sz="27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g30c62eaf3e7_0_1858"/>
          <p:cNvSpPr/>
          <p:nvPr/>
        </p:nvSpPr>
        <p:spPr>
          <a:xfrm>
            <a:off x="551599" y="4519028"/>
            <a:ext cx="526200" cy="526200"/>
          </a:xfrm>
          <a:prstGeom prst="roundRect">
            <a:avLst>
              <a:gd fmla="val 40008" name="adj"/>
            </a:avLst>
          </a:prstGeom>
          <a:solidFill>
            <a:srgbClr val="E8F3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g30c62eaf3e7_0_1858"/>
          <p:cNvSpPr/>
          <p:nvPr/>
        </p:nvSpPr>
        <p:spPr>
          <a:xfrm>
            <a:off x="708811" y="4606633"/>
            <a:ext cx="2118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5449"/>
              </a:buClr>
              <a:buSzPts val="2750"/>
              <a:buFont typeface="Fraunces ExtraBold"/>
              <a:buNone/>
            </a:pPr>
            <a:r>
              <a:rPr b="1" i="0" lang="en-US" sz="2750" u="none" cap="none" strike="noStrike">
                <a:solidFill>
                  <a:srgbClr val="405449"/>
                </a:solidFill>
                <a:latin typeface="Fraunces ExtraBold"/>
                <a:ea typeface="Fraunces ExtraBold"/>
                <a:cs typeface="Fraunces ExtraBold"/>
                <a:sym typeface="Fraunces ExtraBold"/>
              </a:rPr>
              <a:t>3</a:t>
            </a:r>
            <a:endParaRPr b="0" i="0" sz="27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g30c62eaf3e7_0_1858"/>
          <p:cNvSpPr/>
          <p:nvPr/>
        </p:nvSpPr>
        <p:spPr>
          <a:xfrm>
            <a:off x="1284803" y="4519025"/>
            <a:ext cx="6166800" cy="3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913"/>
              </a:lnSpc>
              <a:spcBef>
                <a:spcPts val="0"/>
              </a:spcBef>
              <a:spcAft>
                <a:spcPts val="0"/>
              </a:spcAft>
              <a:buClr>
                <a:srgbClr val="405449"/>
              </a:buClr>
              <a:buSzPts val="2300"/>
              <a:buFont typeface="Fraunces ExtraBold"/>
              <a:buNone/>
            </a:pPr>
            <a:r>
              <a:rPr b="1" i="0" lang="en-US" sz="2300" u="none" cap="none" strike="noStrike">
                <a:solidFill>
                  <a:srgbClr val="405449"/>
                </a:solidFill>
                <a:latin typeface="Fraunces ExtraBold"/>
                <a:ea typeface="Fraunces ExtraBold"/>
                <a:cs typeface="Fraunces ExtraBold"/>
                <a:sym typeface="Fraunces ExtraBold"/>
              </a:rPr>
              <a:t>Serving College Students and Tutors</a:t>
            </a:r>
            <a:endParaRPr b="0" i="0" sz="2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g30c62eaf3e7_0_1858"/>
          <p:cNvSpPr/>
          <p:nvPr/>
        </p:nvSpPr>
        <p:spPr>
          <a:xfrm>
            <a:off x="1284794" y="5024806"/>
            <a:ext cx="6746700" cy="11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111"/>
              </a:lnSpc>
              <a:spcBef>
                <a:spcPts val="0"/>
              </a:spcBef>
              <a:spcAft>
                <a:spcPts val="0"/>
              </a:spcAft>
              <a:buClr>
                <a:srgbClr val="405449"/>
              </a:buClr>
              <a:buSzPts val="1800"/>
              <a:buFont typeface="Nobile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g30c62eaf3e7_0_1858"/>
          <p:cNvSpPr txBox="1"/>
          <p:nvPr/>
        </p:nvSpPr>
        <p:spPr>
          <a:xfrm>
            <a:off x="1350163" y="1849738"/>
            <a:ext cx="7425000" cy="12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en-US" sz="2000" u="none" cap="none" strike="noStrike">
                <a:solidFill>
                  <a:schemeClr val="dk2"/>
                </a:solidFill>
                <a:latin typeface="Nobile"/>
                <a:ea typeface="Nobile"/>
                <a:cs typeface="Nobile"/>
                <a:sym typeface="Nobile"/>
              </a:rPr>
              <a:t>On-demand peer tutoring and AI-powered learning support for college students.</a:t>
            </a:r>
            <a:endParaRPr b="1" i="1" sz="2000" u="none" cap="none" strike="noStrike">
              <a:solidFill>
                <a:schemeClr val="dk2"/>
              </a:solidFill>
              <a:latin typeface="Nobile"/>
              <a:ea typeface="Nobile"/>
              <a:cs typeface="Nobile"/>
              <a:sym typeface="Nobile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rgbClr val="0E0E0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rgbClr val="0E0E0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g30c62eaf3e7_0_1858"/>
          <p:cNvSpPr/>
          <p:nvPr/>
        </p:nvSpPr>
        <p:spPr>
          <a:xfrm>
            <a:off x="973855" y="5077754"/>
            <a:ext cx="7368600" cy="12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52425" lvl="0" marL="457200" marR="0" rtl="0" algn="l">
              <a:lnSpc>
                <a:spcPct val="161538"/>
              </a:lnSpc>
              <a:spcBef>
                <a:spcPts val="0"/>
              </a:spcBef>
              <a:spcAft>
                <a:spcPts val="0"/>
              </a:spcAft>
              <a:buClr>
                <a:srgbClr val="405449"/>
              </a:buClr>
              <a:buSzPts val="1950"/>
              <a:buFont typeface="Nobile"/>
              <a:buChar char="-"/>
            </a:pPr>
            <a:r>
              <a:rPr b="0" i="0" lang="en-US" sz="1950" u="none" cap="none" strike="noStrike">
                <a:solidFill>
                  <a:srgbClr val="405449"/>
                </a:solidFill>
                <a:latin typeface="Nobile"/>
                <a:ea typeface="Nobile"/>
                <a:cs typeface="Nobile"/>
                <a:sym typeface="Nobile"/>
              </a:rPr>
              <a:t>College students seeking on-demand academic support and a seamless tutoring experience.</a:t>
            </a:r>
            <a:endParaRPr b="0" i="0" sz="19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g30c62eaf3e7_0_1858"/>
          <p:cNvSpPr/>
          <p:nvPr/>
        </p:nvSpPr>
        <p:spPr>
          <a:xfrm>
            <a:off x="973855" y="6288084"/>
            <a:ext cx="7368600" cy="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52425" lvl="0" marL="457200" marR="0" rtl="0" algn="l">
              <a:lnSpc>
                <a:spcPct val="161538"/>
              </a:lnSpc>
              <a:spcBef>
                <a:spcPts val="0"/>
              </a:spcBef>
              <a:spcAft>
                <a:spcPts val="0"/>
              </a:spcAft>
              <a:buClr>
                <a:srgbClr val="405449"/>
              </a:buClr>
              <a:buSzPts val="1950"/>
              <a:buFont typeface="Nobile"/>
              <a:buChar char="-"/>
            </a:pPr>
            <a:r>
              <a:rPr b="0" i="0" lang="en-US" sz="1950" u="none" cap="none" strike="noStrike">
                <a:solidFill>
                  <a:srgbClr val="405449"/>
                </a:solidFill>
                <a:latin typeface="Nobile"/>
                <a:ea typeface="Nobile"/>
                <a:cs typeface="Nobile"/>
                <a:sym typeface="Nobile"/>
              </a:rPr>
              <a:t>Capable college students can earn money by offering their expertise as peer tutors on the Tutti platform.</a:t>
            </a:r>
            <a:endParaRPr b="0" i="0" sz="19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221" name="Google Shape;221;g30c62eaf3e7_0_18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9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5"/>
          <p:cNvSpPr/>
          <p:nvPr/>
        </p:nvSpPr>
        <p:spPr>
          <a:xfrm>
            <a:off x="5238869" y="2692360"/>
            <a:ext cx="42783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757"/>
              </a:lnSpc>
              <a:spcBef>
                <a:spcPts val="0"/>
              </a:spcBef>
              <a:spcAft>
                <a:spcPts val="0"/>
              </a:spcAft>
              <a:buClr>
                <a:srgbClr val="3B4540"/>
              </a:buClr>
              <a:buSzPts val="3300"/>
              <a:buFont typeface="Fraunces ExtraBold"/>
              <a:buNone/>
            </a:pPr>
            <a:r>
              <a:rPr b="1" i="0" lang="en-US" sz="3300" u="none" cap="none" strike="noStrike">
                <a:solidFill>
                  <a:srgbClr val="3B4540"/>
                </a:solidFill>
                <a:latin typeface="Fraunces ExtraBold"/>
                <a:ea typeface="Fraunces ExtraBold"/>
                <a:cs typeface="Fraunces ExtraBold"/>
                <a:sym typeface="Fraunces ExtraBold"/>
              </a:rPr>
              <a:t>Tutti's Key Features</a:t>
            </a:r>
            <a:endParaRPr b="0" i="0" sz="3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Google Shape;228;p5"/>
          <p:cNvSpPr/>
          <p:nvPr/>
        </p:nvSpPr>
        <p:spPr>
          <a:xfrm>
            <a:off x="590669" y="5559862"/>
            <a:ext cx="13449062" cy="22860"/>
          </a:xfrm>
          <a:prstGeom prst="roundRect">
            <a:avLst>
              <a:gd fmla="val 664496" name="adj"/>
            </a:avLst>
          </a:prstGeom>
          <a:solidFill>
            <a:srgbClr val="CED9C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p5"/>
          <p:cNvSpPr/>
          <p:nvPr/>
        </p:nvSpPr>
        <p:spPr>
          <a:xfrm>
            <a:off x="3899178" y="4969252"/>
            <a:ext cx="22860" cy="590669"/>
          </a:xfrm>
          <a:prstGeom prst="roundRect">
            <a:avLst>
              <a:gd fmla="val 664496" name="adj"/>
            </a:avLst>
          </a:prstGeom>
          <a:solidFill>
            <a:srgbClr val="CED9C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5"/>
          <p:cNvSpPr/>
          <p:nvPr/>
        </p:nvSpPr>
        <p:spPr>
          <a:xfrm>
            <a:off x="3720822" y="5370016"/>
            <a:ext cx="379690" cy="379690"/>
          </a:xfrm>
          <a:prstGeom prst="roundRect">
            <a:avLst>
              <a:gd fmla="val 40007" name="adj"/>
            </a:avLst>
          </a:prstGeom>
          <a:solidFill>
            <a:srgbClr val="E8F3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5"/>
          <p:cNvSpPr/>
          <p:nvPr/>
        </p:nvSpPr>
        <p:spPr>
          <a:xfrm>
            <a:off x="3847505" y="5433239"/>
            <a:ext cx="126325" cy="2531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5449"/>
              </a:buClr>
              <a:buSzPts val="1950"/>
              <a:buFont typeface="Fraunces ExtraBold"/>
              <a:buNone/>
            </a:pPr>
            <a:r>
              <a:rPr b="1" i="0" lang="en-US" sz="1950" u="none" cap="none" strike="noStrike">
                <a:solidFill>
                  <a:srgbClr val="405449"/>
                </a:solidFill>
                <a:latin typeface="Fraunces ExtraBold"/>
                <a:ea typeface="Fraunces ExtraBold"/>
                <a:cs typeface="Fraunces ExtraBold"/>
                <a:sym typeface="Fraunces ExtraBold"/>
              </a:rPr>
              <a:t>1</a:t>
            </a:r>
            <a:endParaRPr b="0" i="0" sz="19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p5"/>
          <p:cNvSpPr/>
          <p:nvPr/>
        </p:nvSpPr>
        <p:spPr>
          <a:xfrm>
            <a:off x="2759154" y="3625334"/>
            <a:ext cx="2303026" cy="26372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4242"/>
              </a:lnSpc>
              <a:spcBef>
                <a:spcPts val="0"/>
              </a:spcBef>
              <a:spcAft>
                <a:spcPts val="0"/>
              </a:spcAft>
              <a:buClr>
                <a:srgbClr val="405449"/>
              </a:buClr>
              <a:buSzPts val="1650"/>
              <a:buFont typeface="Fraunces ExtraBold"/>
              <a:buNone/>
            </a:pPr>
            <a:r>
              <a:rPr b="1" i="0" lang="en-US" sz="1650" u="none" cap="none" strike="noStrike">
                <a:solidFill>
                  <a:srgbClr val="405449"/>
                </a:solidFill>
                <a:latin typeface="Fraunces ExtraBold"/>
                <a:ea typeface="Fraunces ExtraBold"/>
                <a:cs typeface="Fraunces ExtraBold"/>
                <a:sym typeface="Fraunces ExtraBold"/>
              </a:rPr>
              <a:t>On-Demand Tutoring</a:t>
            </a:r>
            <a:endParaRPr b="0" i="0" sz="16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p5"/>
          <p:cNvSpPr/>
          <p:nvPr/>
        </p:nvSpPr>
        <p:spPr>
          <a:xfrm>
            <a:off x="759381" y="3990261"/>
            <a:ext cx="6302693" cy="8101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1538"/>
              </a:lnSpc>
              <a:spcBef>
                <a:spcPts val="0"/>
              </a:spcBef>
              <a:spcAft>
                <a:spcPts val="0"/>
              </a:spcAft>
              <a:buClr>
                <a:srgbClr val="405449"/>
              </a:buClr>
              <a:buSzPts val="1300"/>
              <a:buFont typeface="Nobile"/>
              <a:buNone/>
            </a:pPr>
            <a:r>
              <a:rPr b="0" i="0" lang="en-US" sz="1300" u="none" cap="none" strike="noStrike">
                <a:solidFill>
                  <a:srgbClr val="405449"/>
                </a:solidFill>
                <a:latin typeface="Nobile"/>
                <a:ea typeface="Nobile"/>
                <a:cs typeface="Nobile"/>
                <a:sym typeface="Nobile"/>
              </a:rPr>
              <a:t>Students can send tutor requests to all available tutors that fit their criteria, and tutors can pick up requests based on their own schedule, creating a streamlined process to schedule a session quickly with a knowledgeable peer.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p5"/>
          <p:cNvSpPr/>
          <p:nvPr/>
        </p:nvSpPr>
        <p:spPr>
          <a:xfrm>
            <a:off x="7303532" y="5559802"/>
            <a:ext cx="22860" cy="590669"/>
          </a:xfrm>
          <a:prstGeom prst="roundRect">
            <a:avLst>
              <a:gd fmla="val 664496" name="adj"/>
            </a:avLst>
          </a:prstGeom>
          <a:solidFill>
            <a:srgbClr val="CED9C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p5"/>
          <p:cNvSpPr/>
          <p:nvPr/>
        </p:nvSpPr>
        <p:spPr>
          <a:xfrm>
            <a:off x="7125176" y="5370016"/>
            <a:ext cx="379690" cy="379690"/>
          </a:xfrm>
          <a:prstGeom prst="roundRect">
            <a:avLst>
              <a:gd fmla="val 40007" name="adj"/>
            </a:avLst>
          </a:prstGeom>
          <a:solidFill>
            <a:srgbClr val="E8F3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p5"/>
          <p:cNvSpPr/>
          <p:nvPr/>
        </p:nvSpPr>
        <p:spPr>
          <a:xfrm>
            <a:off x="7232213" y="5433239"/>
            <a:ext cx="165497" cy="2531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5449"/>
              </a:buClr>
              <a:buSzPts val="1950"/>
              <a:buFont typeface="Fraunces ExtraBold"/>
              <a:buNone/>
            </a:pPr>
            <a:r>
              <a:rPr b="1" i="0" lang="en-US" sz="1950" u="none" cap="none" strike="noStrike">
                <a:solidFill>
                  <a:srgbClr val="405449"/>
                </a:solidFill>
                <a:latin typeface="Fraunces ExtraBold"/>
                <a:ea typeface="Fraunces ExtraBold"/>
                <a:cs typeface="Fraunces ExtraBold"/>
                <a:sym typeface="Fraunces ExtraBold"/>
              </a:rPr>
              <a:t>2</a:t>
            </a:r>
            <a:endParaRPr b="0" i="0" sz="19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p5"/>
          <p:cNvSpPr/>
          <p:nvPr/>
        </p:nvSpPr>
        <p:spPr>
          <a:xfrm>
            <a:off x="6211372" y="6319361"/>
            <a:ext cx="2207538" cy="26372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4242"/>
              </a:lnSpc>
              <a:spcBef>
                <a:spcPts val="0"/>
              </a:spcBef>
              <a:spcAft>
                <a:spcPts val="0"/>
              </a:spcAft>
              <a:buClr>
                <a:srgbClr val="405449"/>
              </a:buClr>
              <a:buSzPts val="1650"/>
              <a:buFont typeface="Fraunces ExtraBold"/>
              <a:buNone/>
            </a:pPr>
            <a:r>
              <a:rPr b="1" i="0" lang="en-US" sz="1650" u="none" cap="none" strike="noStrike">
                <a:solidFill>
                  <a:srgbClr val="405449"/>
                </a:solidFill>
                <a:latin typeface="Fraunces ExtraBold"/>
                <a:ea typeface="Fraunces ExtraBold"/>
                <a:cs typeface="Fraunces ExtraBold"/>
                <a:sym typeface="Fraunces ExtraBold"/>
              </a:rPr>
              <a:t>AI-Powered Support</a:t>
            </a:r>
            <a:endParaRPr b="0" i="0" sz="16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p5"/>
          <p:cNvSpPr/>
          <p:nvPr/>
        </p:nvSpPr>
        <p:spPr>
          <a:xfrm>
            <a:off x="4163735" y="6684288"/>
            <a:ext cx="6302812" cy="8101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1538"/>
              </a:lnSpc>
              <a:spcBef>
                <a:spcPts val="0"/>
              </a:spcBef>
              <a:spcAft>
                <a:spcPts val="0"/>
              </a:spcAft>
              <a:buClr>
                <a:srgbClr val="405449"/>
              </a:buClr>
              <a:buSzPts val="1300"/>
              <a:buFont typeface="Nobile"/>
              <a:buNone/>
            </a:pPr>
            <a:r>
              <a:rPr b="0" i="0" lang="en-US" sz="1300" u="none" cap="none" strike="noStrike">
                <a:solidFill>
                  <a:srgbClr val="405449"/>
                </a:solidFill>
                <a:latin typeface="Nobile"/>
                <a:ea typeface="Nobile"/>
                <a:cs typeface="Nobile"/>
                <a:sym typeface="Nobile"/>
              </a:rPr>
              <a:t>Tutti's integrated AI generates insightful notes, including summaries, action steps, and areas of improvement, to enhance the overall tutoring experience and help students stay organized and on track.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p5"/>
          <p:cNvSpPr/>
          <p:nvPr/>
        </p:nvSpPr>
        <p:spPr>
          <a:xfrm>
            <a:off x="10708005" y="4969252"/>
            <a:ext cx="22860" cy="590669"/>
          </a:xfrm>
          <a:prstGeom prst="roundRect">
            <a:avLst>
              <a:gd fmla="val 664496" name="adj"/>
            </a:avLst>
          </a:prstGeom>
          <a:solidFill>
            <a:srgbClr val="CED9C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p5"/>
          <p:cNvSpPr/>
          <p:nvPr/>
        </p:nvSpPr>
        <p:spPr>
          <a:xfrm>
            <a:off x="10529649" y="5370016"/>
            <a:ext cx="379690" cy="379690"/>
          </a:xfrm>
          <a:prstGeom prst="roundRect">
            <a:avLst>
              <a:gd fmla="val 40007" name="adj"/>
            </a:avLst>
          </a:prstGeom>
          <a:solidFill>
            <a:srgbClr val="E8F3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p5"/>
          <p:cNvSpPr/>
          <p:nvPr/>
        </p:nvSpPr>
        <p:spPr>
          <a:xfrm>
            <a:off x="10642997" y="5433239"/>
            <a:ext cx="152995" cy="2531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5449"/>
              </a:buClr>
              <a:buSzPts val="1950"/>
              <a:buFont typeface="Fraunces ExtraBold"/>
              <a:buNone/>
            </a:pPr>
            <a:r>
              <a:rPr b="1" i="0" lang="en-US" sz="1950" u="none" cap="none" strike="noStrike">
                <a:solidFill>
                  <a:srgbClr val="405449"/>
                </a:solidFill>
                <a:latin typeface="Fraunces ExtraBold"/>
                <a:ea typeface="Fraunces ExtraBold"/>
                <a:cs typeface="Fraunces ExtraBold"/>
                <a:sym typeface="Fraunces ExtraBold"/>
              </a:rPr>
              <a:t>3</a:t>
            </a:r>
            <a:endParaRPr b="0" i="0" sz="19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5"/>
          <p:cNvSpPr/>
          <p:nvPr/>
        </p:nvSpPr>
        <p:spPr>
          <a:xfrm>
            <a:off x="9488329" y="3625334"/>
            <a:ext cx="2462570" cy="26372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4242"/>
              </a:lnSpc>
              <a:spcBef>
                <a:spcPts val="0"/>
              </a:spcBef>
              <a:spcAft>
                <a:spcPts val="0"/>
              </a:spcAft>
              <a:buClr>
                <a:srgbClr val="405449"/>
              </a:buClr>
              <a:buSzPts val="1650"/>
              <a:buFont typeface="Fraunces ExtraBold"/>
              <a:buNone/>
            </a:pPr>
            <a:r>
              <a:rPr b="1" i="0" lang="en-US" sz="1650" u="none" cap="none" strike="noStrike">
                <a:solidFill>
                  <a:srgbClr val="405449"/>
                </a:solidFill>
                <a:latin typeface="Fraunces ExtraBold"/>
                <a:ea typeface="Fraunces ExtraBold"/>
                <a:cs typeface="Fraunces ExtraBold"/>
                <a:sym typeface="Fraunces ExtraBold"/>
              </a:rPr>
              <a:t>Collaborative Learning</a:t>
            </a:r>
            <a:endParaRPr b="0" i="0" sz="16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5"/>
          <p:cNvSpPr/>
          <p:nvPr/>
        </p:nvSpPr>
        <p:spPr>
          <a:xfrm>
            <a:off x="7568208" y="3990261"/>
            <a:ext cx="6302812" cy="8101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1538"/>
              </a:lnSpc>
              <a:spcBef>
                <a:spcPts val="0"/>
              </a:spcBef>
              <a:spcAft>
                <a:spcPts val="0"/>
              </a:spcAft>
              <a:buClr>
                <a:srgbClr val="405449"/>
              </a:buClr>
              <a:buSzPts val="1300"/>
              <a:buFont typeface="Nobile"/>
              <a:buNone/>
            </a:pPr>
            <a:r>
              <a:rPr b="0" i="0" lang="en-US" sz="1300" u="none" cap="none" strike="noStrike">
                <a:solidFill>
                  <a:srgbClr val="405449"/>
                </a:solidFill>
                <a:latin typeface="Nobile"/>
                <a:ea typeface="Nobile"/>
                <a:cs typeface="Nobile"/>
                <a:sym typeface="Nobile"/>
              </a:rPr>
              <a:t>Tutti's platform fosters a seamless, collaborative learning environment where students and tutors come together to learn and grow, supported by the platform's features and technology.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4" name="Google Shape;244;p5"/>
          <p:cNvPicPr preferRelativeResize="0"/>
          <p:nvPr/>
        </p:nvPicPr>
        <p:blipFill rotWithShape="1">
          <a:blip r:embed="rId3">
            <a:alphaModFix/>
          </a:blip>
          <a:srcRect b="0" l="0" r="0" t="35557"/>
          <a:stretch/>
        </p:blipFill>
        <p:spPr>
          <a:xfrm>
            <a:off x="2831000" y="104400"/>
            <a:ext cx="9151599" cy="2216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6"/>
          <p:cNvSpPr/>
          <p:nvPr/>
        </p:nvSpPr>
        <p:spPr>
          <a:xfrm>
            <a:off x="738545" y="580311"/>
            <a:ext cx="5275778" cy="6593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096"/>
              </a:lnSpc>
              <a:spcBef>
                <a:spcPts val="0"/>
              </a:spcBef>
              <a:spcAft>
                <a:spcPts val="0"/>
              </a:spcAft>
              <a:buClr>
                <a:srgbClr val="3B4540"/>
              </a:buClr>
              <a:buSzPts val="4150"/>
              <a:buFont typeface="Fraunces ExtraBold"/>
              <a:buNone/>
            </a:pPr>
            <a:r>
              <a:rPr b="1" i="0" lang="en-US" sz="4150" u="none" cap="none" strike="noStrike">
                <a:solidFill>
                  <a:srgbClr val="3B4540"/>
                </a:solidFill>
                <a:latin typeface="Fraunces ExtraBold"/>
                <a:ea typeface="Fraunces ExtraBold"/>
                <a:cs typeface="Fraunces ExtraBold"/>
                <a:sym typeface="Fraunces ExtraBold"/>
              </a:rPr>
              <a:t>Why "Tutti"?</a:t>
            </a:r>
            <a:endParaRPr b="0" i="0" sz="41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p6"/>
          <p:cNvSpPr/>
          <p:nvPr/>
        </p:nvSpPr>
        <p:spPr>
          <a:xfrm>
            <a:off x="738545" y="1556147"/>
            <a:ext cx="7666911" cy="1890951"/>
          </a:xfrm>
          <a:prstGeom prst="roundRect">
            <a:avLst>
              <a:gd fmla="val 10044" name="adj"/>
            </a:avLst>
          </a:prstGeom>
          <a:solidFill>
            <a:srgbClr val="E8F3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p6"/>
          <p:cNvSpPr/>
          <p:nvPr/>
        </p:nvSpPr>
        <p:spPr>
          <a:xfrm>
            <a:off x="949523" y="1767126"/>
            <a:ext cx="3271361" cy="3298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90"/>
              </a:lnSpc>
              <a:spcBef>
                <a:spcPts val="0"/>
              </a:spcBef>
              <a:spcAft>
                <a:spcPts val="0"/>
              </a:spcAft>
              <a:buClr>
                <a:srgbClr val="405449"/>
              </a:buClr>
              <a:buSzPts val="2050"/>
              <a:buFont typeface="Fraunces ExtraBold"/>
              <a:buNone/>
            </a:pPr>
            <a:r>
              <a:rPr b="1" i="0" lang="en-US" sz="2050" u="none" cap="none" strike="noStrike">
                <a:solidFill>
                  <a:srgbClr val="405449"/>
                </a:solidFill>
                <a:latin typeface="Fraunces ExtraBold"/>
                <a:ea typeface="Fraunces ExtraBold"/>
                <a:cs typeface="Fraunces ExtraBold"/>
                <a:sym typeface="Fraunces ExtraBold"/>
              </a:rPr>
              <a:t>Meaning and Symbolism</a:t>
            </a:r>
            <a:endParaRPr b="0" i="0" sz="2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6"/>
          <p:cNvSpPr/>
          <p:nvPr/>
        </p:nvSpPr>
        <p:spPr>
          <a:xfrm>
            <a:off x="949523" y="2223492"/>
            <a:ext cx="7244953" cy="10126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405449"/>
              </a:buClr>
              <a:buSzPts val="1650"/>
              <a:buFont typeface="Nobile"/>
              <a:buNone/>
            </a:pPr>
            <a:r>
              <a:rPr b="0" i="0" lang="en-US" sz="1650" u="none" cap="none" strike="noStrike">
                <a:solidFill>
                  <a:srgbClr val="405449"/>
                </a:solidFill>
                <a:latin typeface="Nobile"/>
                <a:ea typeface="Nobile"/>
                <a:cs typeface="Nobile"/>
                <a:sym typeface="Nobile"/>
              </a:rPr>
              <a:t>Tutti, the Italian word for "together," symbolizes the collaborative and unifying nature of the platform, where students and tutors come together to learn and grow.</a:t>
            </a:r>
            <a:endParaRPr b="0" i="0" sz="16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p6"/>
          <p:cNvSpPr/>
          <p:nvPr/>
        </p:nvSpPr>
        <p:spPr>
          <a:xfrm>
            <a:off x="738545" y="3658076"/>
            <a:ext cx="7666911" cy="1890951"/>
          </a:xfrm>
          <a:prstGeom prst="roundRect">
            <a:avLst>
              <a:gd fmla="val 10044" name="adj"/>
            </a:avLst>
          </a:prstGeom>
          <a:solidFill>
            <a:srgbClr val="E8F3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p6"/>
          <p:cNvSpPr/>
          <p:nvPr/>
        </p:nvSpPr>
        <p:spPr>
          <a:xfrm>
            <a:off x="949523" y="3869055"/>
            <a:ext cx="2798683" cy="3298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90"/>
              </a:lnSpc>
              <a:spcBef>
                <a:spcPts val="0"/>
              </a:spcBef>
              <a:spcAft>
                <a:spcPts val="0"/>
              </a:spcAft>
              <a:buClr>
                <a:srgbClr val="405449"/>
              </a:buClr>
              <a:buSzPts val="2050"/>
              <a:buFont typeface="Fraunces ExtraBold"/>
              <a:buNone/>
            </a:pPr>
            <a:r>
              <a:rPr b="1" i="0" lang="en-US" sz="2050" u="none" cap="none" strike="noStrike">
                <a:solidFill>
                  <a:srgbClr val="405449"/>
                </a:solidFill>
                <a:latin typeface="Fraunces ExtraBold"/>
                <a:ea typeface="Fraunces ExtraBold"/>
                <a:cs typeface="Fraunces ExtraBold"/>
                <a:sym typeface="Fraunces ExtraBold"/>
              </a:rPr>
              <a:t>Phonetic Connection</a:t>
            </a:r>
            <a:endParaRPr b="0" i="0" sz="2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6"/>
          <p:cNvSpPr/>
          <p:nvPr/>
        </p:nvSpPr>
        <p:spPr>
          <a:xfrm>
            <a:off x="949523" y="4325422"/>
            <a:ext cx="7244953" cy="10126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405449"/>
              </a:buClr>
              <a:buSzPts val="1650"/>
              <a:buFont typeface="Nobile"/>
              <a:buNone/>
            </a:pPr>
            <a:r>
              <a:rPr b="0" i="0" lang="en-US" sz="1650" u="none" cap="none" strike="noStrike">
                <a:solidFill>
                  <a:srgbClr val="405449"/>
                </a:solidFill>
                <a:latin typeface="Nobile"/>
                <a:ea typeface="Nobile"/>
                <a:cs typeface="Nobile"/>
                <a:sym typeface="Nobile"/>
              </a:rPr>
              <a:t>The name "Tutti" is phonetically identical to "tutee," creating a clever play on words that directly relates to the platform's focus on tutoring and academic support.</a:t>
            </a:r>
            <a:endParaRPr b="0" i="0" sz="16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Google Shape;257;p6"/>
          <p:cNvSpPr/>
          <p:nvPr/>
        </p:nvSpPr>
        <p:spPr>
          <a:xfrm>
            <a:off x="738545" y="5760006"/>
            <a:ext cx="7666911" cy="1890951"/>
          </a:xfrm>
          <a:prstGeom prst="roundRect">
            <a:avLst>
              <a:gd fmla="val 10044" name="adj"/>
            </a:avLst>
          </a:prstGeom>
          <a:solidFill>
            <a:srgbClr val="E8F3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Google Shape;258;p6"/>
          <p:cNvSpPr/>
          <p:nvPr/>
        </p:nvSpPr>
        <p:spPr>
          <a:xfrm>
            <a:off x="949523" y="5970984"/>
            <a:ext cx="2987278" cy="3298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90"/>
              </a:lnSpc>
              <a:spcBef>
                <a:spcPts val="0"/>
              </a:spcBef>
              <a:spcAft>
                <a:spcPts val="0"/>
              </a:spcAft>
              <a:buClr>
                <a:srgbClr val="405449"/>
              </a:buClr>
              <a:buSzPts val="2050"/>
              <a:buFont typeface="Fraunces ExtraBold"/>
              <a:buNone/>
            </a:pPr>
            <a:r>
              <a:rPr b="1" i="0" lang="en-US" sz="2050" u="none" cap="none" strike="noStrike">
                <a:solidFill>
                  <a:srgbClr val="405449"/>
                </a:solidFill>
                <a:latin typeface="Fraunces ExtraBold"/>
                <a:ea typeface="Fraunces ExtraBold"/>
                <a:cs typeface="Fraunces ExtraBold"/>
                <a:sym typeface="Fraunces ExtraBold"/>
              </a:rPr>
              <a:t>Reflecting the Mission</a:t>
            </a:r>
            <a:endParaRPr b="0" i="0" sz="2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Google Shape;259;p6"/>
          <p:cNvSpPr/>
          <p:nvPr/>
        </p:nvSpPr>
        <p:spPr>
          <a:xfrm>
            <a:off x="949523" y="6427351"/>
            <a:ext cx="7244953" cy="10126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405449"/>
              </a:buClr>
              <a:buSzPts val="1650"/>
              <a:buFont typeface="Nobile"/>
              <a:buNone/>
            </a:pPr>
            <a:r>
              <a:rPr b="0" i="0" lang="en-US" sz="1650" u="none" cap="none" strike="noStrike">
                <a:solidFill>
                  <a:srgbClr val="405449"/>
                </a:solidFill>
                <a:latin typeface="Nobile"/>
                <a:ea typeface="Nobile"/>
                <a:cs typeface="Nobile"/>
                <a:sym typeface="Nobile"/>
              </a:rPr>
              <a:t>The name Tutti reflects the platform's mission of creating a seamless, collaborative learning environment for college students, fostering a sense of unity and shared success.</a:t>
            </a:r>
            <a:endParaRPr b="0" i="0" sz="16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0" name="Google Shape;260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954876" y="959875"/>
            <a:ext cx="5095724" cy="6738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2024-10-18T13:17:40Z</dcterms:created>
  <dc:creator>PptxGenJS</dc:creator>
</cp:coreProperties>
</file>